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5"/>
  </p:sldMasterIdLst>
  <p:notesMasterIdLst>
    <p:notesMasterId r:id="rId34"/>
  </p:notesMasterIdLst>
  <p:sldIdLst>
    <p:sldId id="256" r:id="rId6"/>
    <p:sldId id="259" r:id="rId7"/>
    <p:sldId id="258" r:id="rId8"/>
    <p:sldId id="273" r:id="rId9"/>
    <p:sldId id="289" r:id="rId10"/>
    <p:sldId id="274" r:id="rId11"/>
    <p:sldId id="260" r:id="rId12"/>
    <p:sldId id="268" r:id="rId13"/>
    <p:sldId id="267" r:id="rId14"/>
    <p:sldId id="269" r:id="rId15"/>
    <p:sldId id="281" r:id="rId16"/>
    <p:sldId id="278" r:id="rId17"/>
    <p:sldId id="279" r:id="rId18"/>
    <p:sldId id="280" r:id="rId19"/>
    <p:sldId id="282" r:id="rId20"/>
    <p:sldId id="284" r:id="rId21"/>
    <p:sldId id="283" r:id="rId22"/>
    <p:sldId id="275" r:id="rId23"/>
    <p:sldId id="270" r:id="rId24"/>
    <p:sldId id="266" r:id="rId25"/>
    <p:sldId id="285" r:id="rId26"/>
    <p:sldId id="286" r:id="rId27"/>
    <p:sldId id="287" r:id="rId28"/>
    <p:sldId id="288" r:id="rId29"/>
    <p:sldId id="271" r:id="rId30"/>
    <p:sldId id="261" r:id="rId31"/>
    <p:sldId id="262" r:id="rId32"/>
    <p:sldId id="265" r:id="rId33"/>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8" autoAdjust="0"/>
    <p:restoredTop sz="74971" autoAdjust="0"/>
  </p:normalViewPr>
  <p:slideViewPr>
    <p:cSldViewPr snapToGrid="0">
      <p:cViewPr varScale="1">
        <p:scale>
          <a:sx n="85" d="100"/>
          <a:sy n="85" d="100"/>
        </p:scale>
        <p:origin x="130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D033B5A2-558E-4F94-9E2A-8F0C6937D66F}" type="datetimeFigureOut">
              <a:rPr lang="en-US" smtClean="0"/>
              <a:t>8/7/2019</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D58B904E-71FB-4BE7-AC81-A03F4C9B4866}" type="slidenum">
              <a:rPr lang="en-US" smtClean="0"/>
              <a:t>‹#›</a:t>
            </a:fld>
            <a:endParaRPr lang="en-US"/>
          </a:p>
        </p:txBody>
      </p:sp>
    </p:spTree>
    <p:extLst>
      <p:ext uri="{BB962C8B-B14F-4D97-AF65-F5344CB8AC3E}">
        <p14:creationId xmlns:p14="http://schemas.microsoft.com/office/powerpoint/2010/main" val="255241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1</a:t>
            </a:fld>
            <a:endParaRPr lang="en-US"/>
          </a:p>
        </p:txBody>
      </p:sp>
    </p:spTree>
    <p:extLst>
      <p:ext uri="{BB962C8B-B14F-4D97-AF65-F5344CB8AC3E}">
        <p14:creationId xmlns:p14="http://schemas.microsoft.com/office/powerpoint/2010/main" val="2382333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Themes-common across the four counties and across the types of focus groups in each county</a:t>
            </a:r>
          </a:p>
          <a:p>
            <a:pPr marL="171450" indent="-171450">
              <a:buFont typeface="Arial" panose="020B0604020202020204" pitchFamily="34" charset="0"/>
              <a:buChar char="•"/>
            </a:pPr>
            <a:r>
              <a:rPr lang="en-US" dirty="0"/>
              <a:t>These were expressed more specifically to the youth suicide issue in these communities</a:t>
            </a:r>
          </a:p>
          <a:p>
            <a:pPr marL="171450" indent="-171450">
              <a:buFont typeface="Arial" panose="020B0604020202020204" pitchFamily="34" charset="0"/>
              <a:buChar char="•"/>
            </a:pPr>
            <a:r>
              <a:rPr lang="en-US" dirty="0"/>
              <a:t>Explore these in more detail in the following slides</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10</a:t>
            </a:fld>
            <a:endParaRPr lang="en-US"/>
          </a:p>
        </p:txBody>
      </p:sp>
    </p:spTree>
    <p:extLst>
      <p:ext uri="{BB962C8B-B14F-4D97-AF65-F5344CB8AC3E}">
        <p14:creationId xmlns:p14="http://schemas.microsoft.com/office/powerpoint/2010/main" val="3029071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Pressure to be perfect so can’t seem like you’re having problems or (in Pueblo and rural El Paso County, strong culture of secrecy and not sharing problems outside of one’s family unit-leads to feeling of isolation like you are the only one struggling</a:t>
            </a:r>
          </a:p>
          <a:p>
            <a:pPr marL="171450" indent="-171450">
              <a:buFont typeface="Arial" panose="020B0604020202020204" pitchFamily="34" charset="0"/>
              <a:buChar char="•"/>
            </a:pPr>
            <a:r>
              <a:rPr lang="en-US" dirty="0"/>
              <a:t>One youth described this as the “casserole” effect -when something bad happens the community rallies and brings casseroles, but with suicide deaths or attempts “it’s crickets” - meaning no one is talking about it and no one is bringing casseroles</a:t>
            </a:r>
          </a:p>
          <a:p>
            <a:pPr marL="171450" indent="-171450">
              <a:buFont typeface="Arial" panose="020B0604020202020204" pitchFamily="34" charset="0"/>
              <a:buChar char="•"/>
            </a:pPr>
            <a:r>
              <a:rPr lang="en-US" dirty="0"/>
              <a:t>In both of the comparison communities focus group participants shared a willingness and openness in the community to talk about suicide and mental health-these types of conversations were happening and supported</a:t>
            </a:r>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11</a:t>
            </a:fld>
            <a:endParaRPr lang="en-US"/>
          </a:p>
        </p:txBody>
      </p:sp>
    </p:spTree>
    <p:extLst>
      <p:ext uri="{BB962C8B-B14F-4D97-AF65-F5344CB8AC3E}">
        <p14:creationId xmlns:p14="http://schemas.microsoft.com/office/powerpoint/2010/main" val="2289678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Pressure to perform- mainly related to academic performance, but also performance in extracurricular activities</a:t>
            </a:r>
          </a:p>
          <a:p>
            <a:pPr marL="171450" indent="-171450">
              <a:buFont typeface="Arial" panose="020B0604020202020204" pitchFamily="34" charset="0"/>
              <a:buChar char="•"/>
            </a:pPr>
            <a:r>
              <a:rPr lang="en-US" dirty="0"/>
              <a:t>Expectations placed on youth were unrealistic and youth were not given the tools to manage the pressure in a healthy way. </a:t>
            </a:r>
          </a:p>
          <a:p>
            <a:pPr marL="171450" indent="-171450">
              <a:buFont typeface="Arial" panose="020B0604020202020204" pitchFamily="34" charset="0"/>
              <a:buChar char="•"/>
            </a:pPr>
            <a:r>
              <a:rPr lang="en-US" dirty="0"/>
              <a:t>Amount of homework and expectation to get good grades, coupled with expectations to succeed in sports or other activities is in itself overwhelming; however, youth express that they are also managing information overload via the internet and social media, and other stressors inherent in our current culture. These stressors include school shootings, relationships and sex, divorce and substance use</a:t>
            </a:r>
          </a:p>
          <a:p>
            <a:pPr marL="171450" indent="-171450">
              <a:buFont typeface="Arial" panose="020B0604020202020204" pitchFamily="34" charset="0"/>
              <a:buChar char="•"/>
            </a:pPr>
            <a:r>
              <a:rPr lang="en-US" dirty="0"/>
              <a:t>Parents invest in their kids being the best at everything and do not allow children to fail or make mistakes. One focus group participant called this kind of parent the “bulldozer parent” </a:t>
            </a:r>
          </a:p>
          <a:p>
            <a:pPr marL="171450" indent="-171450">
              <a:buFont typeface="Arial" panose="020B0604020202020204" pitchFamily="34" charset="0"/>
              <a:buChar char="•"/>
            </a:pPr>
            <a:r>
              <a:rPr lang="en-US" dirty="0"/>
              <a:t>Consequence is that youth don’t build the ability to cope with failure or learn how to fix mistakes on their own</a:t>
            </a:r>
          </a:p>
          <a:p>
            <a:pPr marL="171450" indent="-171450">
              <a:buFont typeface="Arial" panose="020B0604020202020204" pitchFamily="34" charset="0"/>
              <a:buChar char="•"/>
            </a:pPr>
            <a:r>
              <a:rPr lang="en-US" dirty="0"/>
              <a:t>Lack of time and opportunity for youth to learn or practice self-care</a:t>
            </a:r>
          </a:p>
          <a:p>
            <a:pPr marL="171450" indent="-171450">
              <a:buFont typeface="Arial" panose="020B0604020202020204" pitchFamily="34" charset="0"/>
              <a:buChar char="•"/>
            </a:pPr>
            <a:r>
              <a:rPr lang="en-US" dirty="0"/>
              <a:t>Emotional health is second to performance in order of importance</a:t>
            </a:r>
          </a:p>
          <a:p>
            <a:pPr marL="171450" indent="-171450">
              <a:buFont typeface="Arial" panose="020B0604020202020204" pitchFamily="34" charset="0"/>
              <a:buChar char="•"/>
            </a:pPr>
            <a:r>
              <a:rPr lang="en-US" dirty="0"/>
              <a:t>Youth have no time to decompress and no break for their brains, especially with the current bell-to-bell instruction in most schools and the pace of extra-curricular activities such as sports</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12</a:t>
            </a:fld>
            <a:endParaRPr lang="en-US"/>
          </a:p>
        </p:txBody>
      </p:sp>
    </p:spTree>
    <p:extLst>
      <p:ext uri="{BB962C8B-B14F-4D97-AF65-F5344CB8AC3E}">
        <p14:creationId xmlns:p14="http://schemas.microsoft.com/office/powerpoint/2010/main" val="9793961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Young people always connected to their phones, plugged into social media accounts or texting</a:t>
            </a:r>
          </a:p>
          <a:p>
            <a:pPr marL="171450" indent="-171450">
              <a:buFont typeface="Arial" panose="020B0604020202020204" pitchFamily="34" charset="0"/>
              <a:buChar char="•"/>
            </a:pPr>
            <a:r>
              <a:rPr lang="en-US" dirty="0"/>
              <a:t>Concern that youth are sleep deprived due to their need to be connected at all hours-youth expressed anxiety about missing out on something if they are not monitoring their social media presence</a:t>
            </a:r>
          </a:p>
          <a:p>
            <a:pPr marL="171450" indent="-171450">
              <a:buFont typeface="Arial" panose="020B0604020202020204" pitchFamily="34" charset="0"/>
              <a:buChar char="•"/>
            </a:pPr>
            <a:r>
              <a:rPr lang="en-US" dirty="0"/>
              <a:t>Use of social media is limiting face to face interactions with others, while at the same time making youth feel connected to many more people through sites like Instagram or Snapchat-this increased connection can lead to exponentially more opportunities to be impacted by the emotional lives of peers and makes managing the spread of harmful information impossible-youth finding out about suicide via social media before adults know about it</a:t>
            </a:r>
          </a:p>
          <a:p>
            <a:pPr marL="171450" indent="-171450">
              <a:buFont typeface="Arial" panose="020B0604020202020204" pitchFamily="34" charset="0"/>
              <a:buChar char="•"/>
            </a:pPr>
            <a:r>
              <a:rPr lang="en-US" dirty="0"/>
              <a:t>Social media and online gaming are primary sources of social connections for youth, which poses a challenge for parents who want to limit youth use of technology but don’t want to limit the youth’s sense of connection to peers</a:t>
            </a:r>
          </a:p>
          <a:p>
            <a:pPr marL="171450" indent="-171450">
              <a:buFont typeface="Arial" panose="020B0604020202020204" pitchFamily="34" charset="0"/>
              <a:buChar char="•"/>
            </a:pPr>
            <a:r>
              <a:rPr lang="en-US" dirty="0"/>
              <a:t>Anxiety about the image that must be maintained on social media-mistakes that youth make feel magnified when posted on social media</a:t>
            </a:r>
          </a:p>
          <a:p>
            <a:pPr marL="171450" indent="-171450">
              <a:buFont typeface="Arial" panose="020B0604020202020204" pitchFamily="34" charset="0"/>
              <a:buChar char="•"/>
            </a:pPr>
            <a:r>
              <a:rPr lang="en-US" dirty="0"/>
              <a:t>Pressure to put forward only their best self-leads to feelings of inadequacy and loneliness</a:t>
            </a:r>
          </a:p>
          <a:p>
            <a:pPr marL="171450" indent="-171450">
              <a:buFont typeface="Arial" panose="020B0604020202020204" pitchFamily="34" charset="0"/>
              <a:buChar char="•"/>
            </a:pPr>
            <a:r>
              <a:rPr lang="en-US" dirty="0"/>
              <a:t>Adults admitted to feeling and succumbing to the same pressures about putting one’s best self on social media, even when it is not an accurate depiction-perhaps modeling that our authentic, albeit imperfect, selves are not good enough</a:t>
            </a:r>
          </a:p>
          <a:p>
            <a:pPr marL="171450" indent="-171450">
              <a:buFont typeface="Arial" panose="020B0604020202020204" pitchFamily="34" charset="0"/>
              <a:buChar char="•"/>
            </a:pPr>
            <a:r>
              <a:rPr lang="en-US" dirty="0"/>
              <a:t>Perception that everyone is happy-creates a false reality in which youth fail to learn that sometimes people are unhappy, and that unhappiness is not an uncommon or unacceptable</a:t>
            </a:r>
          </a:p>
          <a:p>
            <a:pPr marL="171450" indent="-171450">
              <a:buFont typeface="Arial" panose="020B0604020202020204" pitchFamily="34" charset="0"/>
              <a:buChar char="•"/>
            </a:pPr>
            <a:r>
              <a:rPr lang="en-US" dirty="0"/>
              <a:t>Cyber-bullying-youth who are experiencing bullying cannot escape the harassment as it continues after school hours on social media or via text message </a:t>
            </a:r>
          </a:p>
          <a:p>
            <a:pPr marL="171450" indent="-171450">
              <a:buFont typeface="Arial" panose="020B0604020202020204" pitchFamily="34" charset="0"/>
              <a:buChar char="•"/>
            </a:pPr>
            <a:r>
              <a:rPr lang="en-US" dirty="0"/>
              <a:t>Easy access to the Internet and social media means that youth have easy access to information, both positive and negative, about the world around them –can be an empowering and beneficial thing but concern that the information youth access is often adult in nature, with violent or disturbing content, and youth lack the skills and support to consume this information in a healthy or critical way</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13</a:t>
            </a:fld>
            <a:endParaRPr lang="en-US"/>
          </a:p>
        </p:txBody>
      </p:sp>
    </p:spTree>
    <p:extLst>
      <p:ext uri="{BB962C8B-B14F-4D97-AF65-F5344CB8AC3E}">
        <p14:creationId xmlns:p14="http://schemas.microsoft.com/office/powerpoint/2010/main" val="3167722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 sense that the community is not accepting of differences or is judgmental was also expressed-more pronounced in El Paso County and Mesa County</a:t>
            </a:r>
          </a:p>
          <a:p>
            <a:pPr marL="171450" indent="-171450">
              <a:buFont typeface="Arial" panose="020B0604020202020204" pitchFamily="34" charset="0"/>
              <a:buChar char="•"/>
            </a:pPr>
            <a:r>
              <a:rPr lang="en-US" dirty="0"/>
              <a:t>Youth explained that some people are afraid to be who they are, and that youth are growing up in a culture that expresses more harsh judgement, belittling and a lack of acceptance, let alone tolerance, of people who are unlike the norm in the community-youth are watching and listening to how adults behave</a:t>
            </a:r>
          </a:p>
          <a:p>
            <a:pPr marL="171450" indent="-171450">
              <a:buFont typeface="Arial" panose="020B0604020202020204" pitchFamily="34" charset="0"/>
              <a:buChar char="•"/>
            </a:pPr>
            <a:r>
              <a:rPr lang="en-US" dirty="0"/>
              <a:t>Of particular concern is the lack of acceptance of youth who identify as LGBTQ+-youth and adults described increased bullying of LGBTQ+ youth by both peers and adults within schools, a lack of response by schools and other youth-serving institutions, and routine, systemic isolation of these young people</a:t>
            </a:r>
          </a:p>
          <a:p>
            <a:pPr marL="171450" indent="-171450">
              <a:buFont typeface="Arial" panose="020B0604020202020204" pitchFamily="34" charset="0"/>
              <a:buChar char="•"/>
            </a:pPr>
            <a:r>
              <a:rPr lang="en-US" dirty="0"/>
              <a:t>A sense of judgement and lack of acceptance were not brought up as risk factors in the comparison community but the pressure to succeed, social media and mental health issues were raised</a:t>
            </a:r>
          </a:p>
        </p:txBody>
      </p:sp>
      <p:sp>
        <p:nvSpPr>
          <p:cNvPr id="4" name="Slide Number Placeholder 3"/>
          <p:cNvSpPr>
            <a:spLocks noGrp="1"/>
          </p:cNvSpPr>
          <p:nvPr>
            <p:ph type="sldNum" sz="quarter" idx="10"/>
          </p:nvPr>
        </p:nvSpPr>
        <p:spPr/>
        <p:txBody>
          <a:bodyPr/>
          <a:lstStyle/>
          <a:p>
            <a:fld id="{D58B904E-71FB-4BE7-AC81-A03F4C9B4866}" type="slidenum">
              <a:rPr lang="en-US" smtClean="0"/>
              <a:t>14</a:t>
            </a:fld>
            <a:endParaRPr lang="en-US"/>
          </a:p>
        </p:txBody>
      </p:sp>
    </p:spTree>
    <p:extLst>
      <p:ext uri="{BB962C8B-B14F-4D97-AF65-F5344CB8AC3E}">
        <p14:creationId xmlns:p14="http://schemas.microsoft.com/office/powerpoint/2010/main" val="2673383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Youth described a deep desire to have authentic relationships with adults, which they noted may seem counter to what adults, especially parents, often believe-which is that their teenagers want very little to do with them</a:t>
            </a:r>
          </a:p>
          <a:p>
            <a:pPr marL="171450" indent="-171450">
              <a:buFont typeface="Arial" panose="020B0604020202020204" pitchFamily="34" charset="0"/>
              <a:buChar char="•"/>
            </a:pPr>
            <a:r>
              <a:rPr lang="en-US" dirty="0"/>
              <a:t>Youth want to spend time with the adults in their life without feeling pressure to do or be anything, or adults trying to “fix” them</a:t>
            </a:r>
          </a:p>
          <a:p>
            <a:pPr marL="171450" indent="-171450">
              <a:buFont typeface="Arial" panose="020B0604020202020204" pitchFamily="34" charset="0"/>
              <a:buChar char="•"/>
            </a:pPr>
            <a:r>
              <a:rPr lang="en-US" dirty="0"/>
              <a:t>When it comes to discussing difficult topics with adults, youth across all communities shared that they do not often experience these interactions as authentic or helpful-youth are concerned that adults will “freak out” or overreact and not listen</a:t>
            </a:r>
          </a:p>
          <a:p>
            <a:pPr marL="171450" indent="-171450">
              <a:buFont typeface="Arial" panose="020B0604020202020204" pitchFamily="34" charset="0"/>
              <a:buChar char="•"/>
            </a:pPr>
            <a:r>
              <a:rPr lang="en-US" dirty="0"/>
              <a:t>Within schools, youth want to talk with someone they have a connection to, which is often not the counselor to whom they are sent-Also, youth said they often just need to talk something through but don’t want to feel like they are the subject of an inquisition and don’t want to jump right to a suicide risk assessment</a:t>
            </a:r>
          </a:p>
          <a:p>
            <a:pPr marL="171450" indent="-171450">
              <a:buFont typeface="Arial" panose="020B0604020202020204" pitchFamily="34" charset="0"/>
              <a:buChar char="•"/>
            </a:pPr>
            <a:r>
              <a:rPr lang="en-US" dirty="0"/>
              <a:t>Youth expressed a wish that adults could just be with them in their pain without jumping to assessments or solutions, but rather just trying to understand</a:t>
            </a:r>
          </a:p>
          <a:p>
            <a:pPr marL="171450" indent="-171450">
              <a:buFont typeface="Arial" panose="020B0604020202020204" pitchFamily="34" charset="0"/>
              <a:buChar char="•"/>
            </a:pPr>
            <a:r>
              <a:rPr lang="en-US" dirty="0"/>
              <a:t>Along this same vein, youth in focus groups across each county expressed frustration that adults, most often parents, tend to minimize their problems and pain</a:t>
            </a:r>
          </a:p>
          <a:p>
            <a:pPr marL="171450" indent="-171450">
              <a:buFont typeface="Arial" panose="020B0604020202020204" pitchFamily="34" charset="0"/>
              <a:buChar char="•"/>
            </a:pPr>
            <a:r>
              <a:rPr lang="en-US" dirty="0"/>
              <a:t>This lack of authentic connection was especially felt in the aftermath of a suicide-participants expressed that school administrators may have unintentionally created a barrier between youth and the adults that youth identify as someone with whom they could talk-in an effort to provide safe </a:t>
            </a:r>
            <a:r>
              <a:rPr lang="en-US" dirty="0" err="1"/>
              <a:t>postvention</a:t>
            </a:r>
            <a:r>
              <a:rPr lang="en-US" dirty="0"/>
              <a:t> support, school administrators may have focused too much on sending students to see a crisis counseling team member rather than allowing them to connect with a trusted teacher or support staff in the school in addition to a professional mental health provider</a:t>
            </a:r>
          </a:p>
          <a:p>
            <a:pPr marL="171450" indent="-171450">
              <a:buFont typeface="Arial" panose="020B0604020202020204" pitchFamily="34" charset="0"/>
              <a:buChar char="•"/>
            </a:pPr>
            <a:r>
              <a:rPr lang="en-US" dirty="0"/>
              <a:t>Youth focus group participants said when youth have established relationships with a trusted adult they will go to that adult for help-building that trust requires time and a willingness and capacity to talk with youth about difficult subjects</a:t>
            </a:r>
          </a:p>
          <a:p>
            <a:pPr marL="171450" indent="-171450">
              <a:buFont typeface="Arial" panose="020B0604020202020204" pitchFamily="34" charset="0"/>
              <a:buChar char="•"/>
            </a:pPr>
            <a:r>
              <a:rPr lang="en-US" dirty="0"/>
              <a:t>In one comparison community, Larimer county, there was a stark contrast with the focus counties-in Larimer there is an established culture and set of practices around building strong youth-adult connections in the Poudre School District, including a handout for staff on how to connect with students through conversation-this happens way before a crisis occurs</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15</a:t>
            </a:fld>
            <a:endParaRPr lang="en-US"/>
          </a:p>
        </p:txBody>
      </p:sp>
    </p:spTree>
    <p:extLst>
      <p:ext uri="{BB962C8B-B14F-4D97-AF65-F5344CB8AC3E}">
        <p14:creationId xmlns:p14="http://schemas.microsoft.com/office/powerpoint/2010/main" val="503314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Youth and adult focus groups across all four counties described a need to fund, increase, and improve the social recreational activities provided to youth and the awareness that prosocial activities can be protective against suicidal behavior in youth</a:t>
            </a:r>
          </a:p>
          <a:p>
            <a:pPr marL="171450" indent="-171450">
              <a:buFont typeface="Arial" panose="020B0604020202020204" pitchFamily="34" charset="0"/>
              <a:buChar char="•"/>
            </a:pPr>
            <a:r>
              <a:rPr lang="en-US" dirty="0"/>
              <a:t>Where these resources exist, access often is an issue due to transportation or affordability.</a:t>
            </a:r>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16</a:t>
            </a:fld>
            <a:endParaRPr lang="en-US"/>
          </a:p>
        </p:txBody>
      </p:sp>
    </p:spTree>
    <p:extLst>
      <p:ext uri="{BB962C8B-B14F-4D97-AF65-F5344CB8AC3E}">
        <p14:creationId xmlns:p14="http://schemas.microsoft.com/office/powerpoint/2010/main" val="39407284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Substance use and abuse, as well as depression and anxiety, for both youth and caregivers were commonly identified as risk factors contributing to suicidal behavior in youth</a:t>
            </a:r>
          </a:p>
          <a:p>
            <a:pPr marL="171450" indent="-171450">
              <a:buFont typeface="Arial" panose="020B0604020202020204" pitchFamily="34" charset="0"/>
              <a:buChar char="•"/>
            </a:pPr>
            <a:r>
              <a:rPr lang="en-US" dirty="0"/>
              <a:t>Often described as generational in scope, yet because of the stigma related to these issues and challenges in accessing behavioral health care, it is underdiagnosed and undertreated</a:t>
            </a:r>
          </a:p>
          <a:p>
            <a:pPr marL="171450" indent="-171450">
              <a:buFont typeface="Arial" panose="020B0604020202020204" pitchFamily="34" charset="0"/>
              <a:buChar char="•"/>
            </a:pPr>
            <a:r>
              <a:rPr lang="en-US" dirty="0"/>
              <a:t>Challenges around accessing youth behavioral health resources both in and outside of the school setting</a:t>
            </a:r>
          </a:p>
          <a:p>
            <a:pPr marL="171450" indent="-171450">
              <a:buFont typeface="Arial" panose="020B0604020202020204" pitchFamily="34" charset="0"/>
              <a:buChar char="•"/>
            </a:pPr>
            <a:r>
              <a:rPr lang="en-US" dirty="0"/>
              <a:t>Resources when there is an immediate crisis but more limited when people are seeking help to prevent a crisis or when there is an ongoing need in the aftermath of a crisis</a:t>
            </a:r>
          </a:p>
          <a:p>
            <a:pPr marL="171450" indent="-171450">
              <a:buFont typeface="Arial" panose="020B0604020202020204" pitchFamily="34" charset="0"/>
              <a:buChar char="•"/>
            </a:pPr>
            <a:r>
              <a:rPr lang="en-US" dirty="0"/>
              <a:t>Shortage of providers, high staff turnover at the community mental health centers, and long wait times</a:t>
            </a:r>
          </a:p>
          <a:p>
            <a:pPr marL="171450" indent="-171450">
              <a:buFont typeface="Arial" panose="020B0604020202020204" pitchFamily="34" charset="0"/>
              <a:buChar char="•"/>
            </a:pPr>
            <a:r>
              <a:rPr lang="en-US" dirty="0"/>
              <a:t>Some participants said there is greater availability of services for children and youth covered by Medicaid, but fewer options for those with private or no insurance, as many non-Medicaid providers don’t take insurance</a:t>
            </a:r>
          </a:p>
          <a:p>
            <a:pPr marL="171450" indent="-171450">
              <a:buFont typeface="Arial" panose="020B0604020202020204" pitchFamily="34" charset="0"/>
              <a:buChar char="•"/>
            </a:pPr>
            <a:r>
              <a:rPr lang="en-US" dirty="0"/>
              <a:t>Access to inpatient behavioral health care for youth is a significant challenge - inpatient facilities are located a significant distance away</a:t>
            </a:r>
          </a:p>
          <a:p>
            <a:pPr marL="171450" indent="-171450">
              <a:buFont typeface="Arial" panose="020B0604020202020204" pitchFamily="34" charset="0"/>
              <a:buChar char="•"/>
            </a:pPr>
            <a:r>
              <a:rPr lang="en-US" dirty="0"/>
              <a:t>Frustration with community mental health centers-lack of communication between schools and providers, a lack of understanding about how the system works and what families should expect, and a perceived or real lack of follow up or aftercare plan</a:t>
            </a:r>
          </a:p>
          <a:p>
            <a:pPr marL="171450" indent="-171450">
              <a:buFont typeface="Arial" panose="020B0604020202020204" pitchFamily="34" charset="0"/>
              <a:buChar char="•"/>
            </a:pPr>
            <a:r>
              <a:rPr lang="en-US" dirty="0"/>
              <a:t>Most of the participants expressed a desire for more mental health professionals embedded in the schools to make access to care and follow up easier</a:t>
            </a:r>
          </a:p>
        </p:txBody>
      </p:sp>
      <p:sp>
        <p:nvSpPr>
          <p:cNvPr id="4" name="Slide Number Placeholder 3"/>
          <p:cNvSpPr>
            <a:spLocks noGrp="1"/>
          </p:cNvSpPr>
          <p:nvPr>
            <p:ph type="sldNum" sz="quarter" idx="10"/>
          </p:nvPr>
        </p:nvSpPr>
        <p:spPr/>
        <p:txBody>
          <a:bodyPr/>
          <a:lstStyle/>
          <a:p>
            <a:fld id="{D58B904E-71FB-4BE7-AC81-A03F4C9B4866}" type="slidenum">
              <a:rPr lang="en-US" smtClean="0"/>
              <a:t>17</a:t>
            </a:fld>
            <a:endParaRPr lang="en-US"/>
          </a:p>
        </p:txBody>
      </p:sp>
    </p:spTree>
    <p:extLst>
      <p:ext uri="{BB962C8B-B14F-4D97-AF65-F5344CB8AC3E}">
        <p14:creationId xmlns:p14="http://schemas.microsoft.com/office/powerpoint/2010/main" val="2266094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Protective factors were described as resources and youth suicide prevention efforts such as school-related assets, extracurricular activities, various suicide prevention and intervention efforts, increased collaborative efforts of the public health departments, and increased cooperation across resources</a:t>
            </a:r>
          </a:p>
          <a:p>
            <a:pPr marL="171450" indent="-171450">
              <a:buFont typeface="Arial" panose="020B0604020202020204" pitchFamily="34" charset="0"/>
              <a:buChar char="•"/>
            </a:pPr>
            <a:r>
              <a:rPr lang="en-US" dirty="0"/>
              <a:t>Need to fund, increase, and improve the social recreational activities provided to youth-degree of access to these types of programs varies in each county, and even within these counties</a:t>
            </a:r>
          </a:p>
          <a:p>
            <a:pPr marL="171450" indent="-171450">
              <a:buFont typeface="Arial" panose="020B0604020202020204" pitchFamily="34" charset="0"/>
              <a:buChar char="•"/>
            </a:pPr>
            <a:r>
              <a:rPr lang="en-US" dirty="0"/>
              <a:t>The natural environment surrounding these four counties was named as a protective factor, but also with the caveat that access to things like hiking, camping, skiing, and other outdoor activities can be a challenge financially and in terms of transportation</a:t>
            </a:r>
          </a:p>
        </p:txBody>
      </p:sp>
      <p:sp>
        <p:nvSpPr>
          <p:cNvPr id="4" name="Slide Number Placeholder 3"/>
          <p:cNvSpPr>
            <a:spLocks noGrp="1"/>
          </p:cNvSpPr>
          <p:nvPr>
            <p:ph type="sldNum" sz="quarter" idx="10"/>
          </p:nvPr>
        </p:nvSpPr>
        <p:spPr/>
        <p:txBody>
          <a:bodyPr/>
          <a:lstStyle/>
          <a:p>
            <a:fld id="{D58B904E-71FB-4BE7-AC81-A03F4C9B4866}" type="slidenum">
              <a:rPr lang="en-US" smtClean="0"/>
              <a:t>18</a:t>
            </a:fld>
            <a:endParaRPr lang="en-US"/>
          </a:p>
        </p:txBody>
      </p:sp>
    </p:spTree>
    <p:extLst>
      <p:ext uri="{BB962C8B-B14F-4D97-AF65-F5344CB8AC3E}">
        <p14:creationId xmlns:p14="http://schemas.microsoft.com/office/powerpoint/2010/main" val="456401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Youth are turning to their peers for help or to no one when they feel suicidal </a:t>
            </a:r>
          </a:p>
          <a:p>
            <a:pPr marL="171450" indent="-171450">
              <a:buFont typeface="Arial" panose="020B0604020202020204" pitchFamily="34" charset="0"/>
              <a:buChar char="•"/>
            </a:pPr>
            <a:r>
              <a:rPr lang="en-US" dirty="0"/>
              <a:t>Increasingly, when youth are worried about a friend they will seek help from adults</a:t>
            </a:r>
          </a:p>
          <a:p>
            <a:pPr marL="171450" indent="-171450">
              <a:buFont typeface="Arial" panose="020B0604020202020204" pitchFamily="34" charset="0"/>
              <a:buChar char="•"/>
            </a:pPr>
            <a:r>
              <a:rPr lang="en-US" dirty="0"/>
              <a:t>Seem to be using Safe 2 Tell, although some are misusing this resource</a:t>
            </a:r>
          </a:p>
          <a:p>
            <a:pPr marL="171450" indent="-171450">
              <a:buFont typeface="Arial" panose="020B0604020202020204" pitchFamily="34" charset="0"/>
              <a:buChar char="•"/>
            </a:pPr>
            <a:r>
              <a:rPr lang="en-US" dirty="0"/>
              <a:t>Do not use crisis call in lines or text lines</a:t>
            </a:r>
          </a:p>
          <a:p>
            <a:pPr marL="171450" indent="-171450">
              <a:buFont typeface="Arial" panose="020B0604020202020204" pitchFamily="34" charset="0"/>
              <a:buChar char="•"/>
            </a:pPr>
            <a:r>
              <a:rPr lang="en-US" dirty="0"/>
              <a:t>Identified Signs of Suicide as the gatekeeper training being implemented in most schools-some adult participants felt the training was useful but most of the youth and many adults felt the curriculum was outdated and irrelevant, and some youth and parent participants even found the training to be harmful, triggering</a:t>
            </a:r>
          </a:p>
          <a:p>
            <a:pPr marL="171450" indent="-171450">
              <a:buFont typeface="Arial" panose="020B0604020202020204" pitchFamily="34" charset="0"/>
              <a:buChar char="•"/>
            </a:pPr>
            <a:r>
              <a:rPr lang="en-US" dirty="0"/>
              <a:t>Sources of Strength, an evidence-based suicide prevention program, is used in some high schools in the project counties, and will be implemented in the future in many more-youth and adult focus group participants felt positively about this program and were especially grateful for the way in which the program engages youth from different groups to participate as youth group leaders –youth expressed a strong preference for programs that are youth led or youth driven-good example of this type of program is Project Reasons in of El Paso County</a:t>
            </a:r>
          </a:p>
          <a:p>
            <a:pPr marL="171450" indent="-171450">
              <a:buFont typeface="Arial" panose="020B0604020202020204" pitchFamily="34" charset="0"/>
              <a:buChar char="•"/>
            </a:pPr>
            <a:r>
              <a:rPr lang="en-US" dirty="0"/>
              <a:t>Key takeaway is that classes or curriculum that are completed one time, or over short segments with no sustained effort and large assemblies were ineffective-prefer one-on-one or small group conversations about suicide</a:t>
            </a:r>
          </a:p>
          <a:p>
            <a:pPr marL="171450" indent="-171450">
              <a:buFont typeface="Arial" panose="020B0604020202020204" pitchFamily="34" charset="0"/>
              <a:buChar char="•"/>
            </a:pPr>
            <a:r>
              <a:rPr lang="en-US" dirty="0"/>
              <a:t>Need to maintain momentum and timing is important-so not trying to implement right after there has been a suicide</a:t>
            </a:r>
          </a:p>
          <a:p>
            <a:pPr marL="171450" indent="-171450">
              <a:buFont typeface="Arial" panose="020B0604020202020204" pitchFamily="34" charset="0"/>
              <a:buChar char="•"/>
            </a:pPr>
            <a:r>
              <a:rPr lang="en-US" dirty="0"/>
              <a:t>Regarding suicide intervention, youth want to learn how to ask about suicide, how to respond to someone in the moment and how to grieve and recover when there has been a loss</a:t>
            </a:r>
          </a:p>
          <a:p>
            <a:pPr marL="171450" indent="-171450">
              <a:buFont typeface="Arial" panose="020B0604020202020204" pitchFamily="34" charset="0"/>
              <a:buChar char="•"/>
            </a:pPr>
            <a:r>
              <a:rPr lang="en-US" dirty="0"/>
              <a:t>Youth and parents want to understand what will happen when they seek help for suicidal thoughts – how they navigate the behavioral health system and what they should expect.</a:t>
            </a:r>
          </a:p>
          <a:p>
            <a:pPr marL="171450" indent="-171450">
              <a:buFont typeface="Arial" panose="020B0604020202020204" pitchFamily="34" charset="0"/>
              <a:buChar char="•"/>
            </a:pPr>
            <a:r>
              <a:rPr lang="en-US" dirty="0"/>
              <a:t>Concerns with how schools support students returning to school following a suicide attempt or mental health treatment for suicidal ideation. place for a returning student-lack  of clarity and consistency in the level of information and support to truly assist students- as well as support teachers in balancing academic expectations in the context of a student’s return to day-to-day activities-flexibility within the academic requirements is needed</a:t>
            </a:r>
          </a:p>
          <a:p>
            <a:pPr marL="171450" indent="-171450">
              <a:buFont typeface="Arial" panose="020B0604020202020204" pitchFamily="34" charset="0"/>
              <a:buChar char="•"/>
            </a:pPr>
            <a:r>
              <a:rPr lang="en-US" dirty="0"/>
              <a:t>In many of the schools, teachers are not allowed to talk with the students about mental health issues or suicide and are required to refer directly to school counselors, which puts up a barrier in their ability to support their students-Often this procedure/policy is in place to protect the confidentiality of the family and student, but it can present additional barriers to fully supporting a student’s successful transition back to the school environment and re-engagement with trusted adults</a:t>
            </a:r>
          </a:p>
        </p:txBody>
      </p:sp>
      <p:sp>
        <p:nvSpPr>
          <p:cNvPr id="4" name="Slide Number Placeholder 3"/>
          <p:cNvSpPr>
            <a:spLocks noGrp="1"/>
          </p:cNvSpPr>
          <p:nvPr>
            <p:ph type="sldNum" sz="quarter" idx="10"/>
          </p:nvPr>
        </p:nvSpPr>
        <p:spPr/>
        <p:txBody>
          <a:bodyPr/>
          <a:lstStyle/>
          <a:p>
            <a:fld id="{D58B904E-71FB-4BE7-AC81-A03F4C9B4866}" type="slidenum">
              <a:rPr lang="en-US" smtClean="0"/>
              <a:t>19</a:t>
            </a:fld>
            <a:endParaRPr lang="en-US"/>
          </a:p>
        </p:txBody>
      </p:sp>
    </p:spTree>
    <p:extLst>
      <p:ext uri="{BB962C8B-B14F-4D97-AF65-F5344CB8AC3E}">
        <p14:creationId xmlns:p14="http://schemas.microsoft.com/office/powerpoint/2010/main" val="2095063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These Counties were selected for study but with the idea that findings would likely be relevant across the state as Colorado has a suicide problem</a:t>
            </a:r>
          </a:p>
          <a:p>
            <a:pPr marL="171450" indent="-171450">
              <a:buFont typeface="Arial" panose="020B0604020202020204" pitchFamily="34" charset="0"/>
              <a:buChar char="•"/>
            </a:pPr>
            <a:r>
              <a:rPr lang="en-US" dirty="0"/>
              <a:t>In this case we are using the definition of a suicide cluster provided by the Suicide Prevention Resource Center. This definition is multiple suicidal behaviors or suicides that fall within an accelerated time frame, and sometimes within a defined geographical area</a:t>
            </a:r>
          </a:p>
          <a:p>
            <a:pPr marL="171450" indent="-171450">
              <a:buFont typeface="Arial" panose="020B0604020202020204" pitchFamily="34" charset="0"/>
              <a:buChar char="•"/>
            </a:pPr>
            <a:r>
              <a:rPr lang="en-US" dirty="0"/>
              <a:t>HMA did not investigate the specific suicides or circumstances in the four counties studied</a:t>
            </a:r>
          </a:p>
          <a:p>
            <a:pPr marL="171450" indent="-171450">
              <a:buFont typeface="Arial" panose="020B0604020202020204" pitchFamily="34" charset="0"/>
              <a:buChar char="•"/>
            </a:pPr>
            <a:r>
              <a:rPr lang="en-US" dirty="0"/>
              <a:t>HMA is also not using the term cluster synonymously with contagion</a:t>
            </a:r>
          </a:p>
        </p:txBody>
      </p:sp>
      <p:sp>
        <p:nvSpPr>
          <p:cNvPr id="4" name="Slide Number Placeholder 3"/>
          <p:cNvSpPr>
            <a:spLocks noGrp="1"/>
          </p:cNvSpPr>
          <p:nvPr>
            <p:ph type="sldNum" sz="quarter" idx="10"/>
          </p:nvPr>
        </p:nvSpPr>
        <p:spPr/>
        <p:txBody>
          <a:bodyPr/>
          <a:lstStyle/>
          <a:p>
            <a:fld id="{D58B904E-71FB-4BE7-AC81-A03F4C9B4866}" type="slidenum">
              <a:rPr lang="en-US" smtClean="0"/>
              <a:t>2</a:t>
            </a:fld>
            <a:endParaRPr lang="en-US"/>
          </a:p>
        </p:txBody>
      </p:sp>
    </p:spTree>
    <p:extLst>
      <p:ext uri="{BB962C8B-B14F-4D97-AF65-F5344CB8AC3E}">
        <p14:creationId xmlns:p14="http://schemas.microsoft.com/office/powerpoint/2010/main" val="1127165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1450" indent="-171450">
              <a:buFont typeface="Arial" panose="020B0604020202020204" pitchFamily="34" charset="0"/>
              <a:buChar char="•"/>
            </a:pPr>
            <a:r>
              <a:rPr lang="en-US" dirty="0"/>
              <a:t>Each county faces a lack of resources and funding for public health and social services programs</a:t>
            </a:r>
          </a:p>
          <a:p>
            <a:pPr marL="171450" indent="-171450">
              <a:buFont typeface="Arial" panose="020B0604020202020204" pitchFamily="34" charset="0"/>
              <a:buChar char="•"/>
            </a:pPr>
            <a:r>
              <a:rPr lang="en-US" dirty="0"/>
              <a:t>Inter-organizational barriers-turf and/or communication issues</a:t>
            </a:r>
          </a:p>
          <a:p>
            <a:pPr marL="171450" indent="-171450">
              <a:buFont typeface="Arial" panose="020B0604020202020204" pitchFamily="34" charset="0"/>
              <a:buChar char="•"/>
            </a:pPr>
            <a:r>
              <a:rPr lang="en-US" dirty="0"/>
              <a:t>Due to the sense of urgency felt by these community members, there may be a lack of understanding or support for the need to examine the influencers for suicide and perhaps a lack of understanding that suicide is complex and will not be eliminated by any one strategy or by one agency</a:t>
            </a:r>
          </a:p>
        </p:txBody>
      </p:sp>
      <p:sp>
        <p:nvSpPr>
          <p:cNvPr id="4" name="Slide Number Placeholder 3"/>
          <p:cNvSpPr>
            <a:spLocks noGrp="1"/>
          </p:cNvSpPr>
          <p:nvPr>
            <p:ph type="sldNum" sz="quarter" idx="10"/>
          </p:nvPr>
        </p:nvSpPr>
        <p:spPr/>
        <p:txBody>
          <a:bodyPr/>
          <a:lstStyle/>
          <a:p>
            <a:fld id="{D58B904E-71FB-4BE7-AC81-A03F4C9B4866}" type="slidenum">
              <a:rPr lang="en-US" smtClean="0"/>
              <a:t>20</a:t>
            </a:fld>
            <a:endParaRPr lang="en-US"/>
          </a:p>
        </p:txBody>
      </p:sp>
    </p:spTree>
    <p:extLst>
      <p:ext uri="{BB962C8B-B14F-4D97-AF65-F5344CB8AC3E}">
        <p14:creationId xmlns:p14="http://schemas.microsoft.com/office/powerpoint/2010/main" val="1403119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Clear at the outset that within these counties there are distinct communities with unique challenges and strengths. This is especially true in El Paso County and La Plata County-findings from the focus groups should be considered in the context of these differences within counties</a:t>
            </a:r>
          </a:p>
          <a:p>
            <a:endParaRPr lang="en-US" dirty="0"/>
          </a:p>
          <a:p>
            <a:r>
              <a:rPr lang="en-US" dirty="0"/>
              <a:t>In El Paso County, the majority of participants represented the northern part of the county, self described as an affluent, religious community with a strong military officer presence. Other parts of the county are described as less affluent and having a strong enlisted military presence or are rural communities with a very different set of risks for youth</a:t>
            </a:r>
          </a:p>
          <a:p>
            <a:r>
              <a:rPr lang="en-US" dirty="0"/>
              <a:t>In Northern Colorado Springs, the pressure to perform and achieve that was discussed as a theme across the project counties was very pronounced-high expectations around success and going to college-this was quite different in rural El Paso County where the pressure is more about fitting in in the community and not leaving the community</a:t>
            </a:r>
          </a:p>
          <a:p>
            <a:r>
              <a:rPr lang="en-US" dirty="0"/>
              <a:t>Additionally, a theme heard in groups across all four counties that related to a lack of acceptance or tolerance for people’s differences was also more strongly present in El Paso County, and particularly so for LGBTQ+ youth</a:t>
            </a:r>
            <a:endParaRPr lang="en-US" sz="1800" dirty="0"/>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21</a:t>
            </a:fld>
            <a:endParaRPr lang="en-US"/>
          </a:p>
        </p:txBody>
      </p:sp>
    </p:spTree>
    <p:extLst>
      <p:ext uri="{BB962C8B-B14F-4D97-AF65-F5344CB8AC3E}">
        <p14:creationId xmlns:p14="http://schemas.microsoft.com/office/powerpoint/2010/main" val="14906866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In La Plata County, the majority of focus group participants were from Durango, which is viewed as a “big city” by citizens of Bayfield and Ignacio-cultures, socioeconomic status and diversity in these three towns is very different </a:t>
            </a:r>
          </a:p>
          <a:p>
            <a:pPr marL="171450" indent="-171450">
              <a:buFont typeface="Arial" panose="020B0604020202020204" pitchFamily="34" charset="0"/>
              <a:buChar char="•"/>
            </a:pPr>
            <a:r>
              <a:rPr lang="en-US" dirty="0"/>
              <a:t>Focus group participants in Durango described a community that is having an identity crisis and status is becoming more important</a:t>
            </a:r>
          </a:p>
          <a:p>
            <a:pPr marL="171450" indent="-171450">
              <a:buFont typeface="Arial" panose="020B0604020202020204" pitchFamily="34" charset="0"/>
              <a:buChar char="•"/>
            </a:pPr>
            <a:r>
              <a:rPr lang="en-US" dirty="0"/>
              <a:t>Personal connection everybody feels when a suicide occurs because everyone knows each other-contributes to the stigma around seeking help for mental health-related problems and also could make the danger or norming suicide more of a factor</a:t>
            </a:r>
          </a:p>
          <a:p>
            <a:pPr marL="171450" indent="-171450">
              <a:buFont typeface="Arial" panose="020B0604020202020204" pitchFamily="34" charset="0"/>
              <a:buChar char="•"/>
            </a:pPr>
            <a:r>
              <a:rPr lang="en-US" dirty="0"/>
              <a:t>Stigma around mental health and suicide is high, although it is improving with campaigns like “Let’s Talk Colorado”, the Cody Project, and efforts of community-based organizations and San Juan Basin Public Health</a:t>
            </a:r>
          </a:p>
          <a:p>
            <a:pPr marL="171450" indent="-171450">
              <a:buFont typeface="Arial" panose="020B0604020202020204" pitchFamily="34" charset="0"/>
              <a:buChar char="•"/>
            </a:pPr>
            <a:r>
              <a:rPr lang="en-US" dirty="0"/>
              <a:t>Participation from Bayfield and Ignacio was low. In Ignacio, there were no participants for a parent or youth group-community members explained that it is not easy to gain trust in these communities, especially in Ignacio where the Southern Ute tribe is located-As a result, the themes from this county are skewed toward Durango’s culture and norms</a:t>
            </a:r>
          </a:p>
          <a:p>
            <a:pPr marL="171450" indent="-171450">
              <a:buFont typeface="Arial" panose="020B0604020202020204" pitchFamily="34" charset="0"/>
              <a:buChar char="•"/>
            </a:pPr>
            <a:r>
              <a:rPr lang="en-US" dirty="0"/>
              <a:t>An exploration of Bayfield and Ignacio, with time to build relationships there would be important to the identification of community specific risk and protective factors for suicide prevention</a:t>
            </a:r>
            <a:endParaRPr lang="en-US" sz="1800" dirty="0"/>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22</a:t>
            </a:fld>
            <a:endParaRPr lang="en-US"/>
          </a:p>
        </p:txBody>
      </p:sp>
    </p:spTree>
    <p:extLst>
      <p:ext uri="{BB962C8B-B14F-4D97-AF65-F5344CB8AC3E}">
        <p14:creationId xmlns:p14="http://schemas.microsoft.com/office/powerpoint/2010/main" val="1003083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Economic instability and the two cultures of the “haves” and the “have nots” is more present in Mesa County </a:t>
            </a:r>
          </a:p>
          <a:p>
            <a:pPr marL="171450" indent="-171450">
              <a:buFont typeface="Arial" panose="020B0604020202020204" pitchFamily="34" charset="0"/>
              <a:buChar char="•"/>
            </a:pPr>
            <a:r>
              <a:rPr lang="en-US" dirty="0"/>
              <a:t>Lack of access to affordable and available activities for youth in Grand Junction, and it is hard to get places around town (e.g., on a bicycle or on the bus)</a:t>
            </a:r>
          </a:p>
          <a:p>
            <a:pPr marL="171450" indent="-171450">
              <a:buFont typeface="Arial" panose="020B0604020202020204" pitchFamily="34" charset="0"/>
              <a:buChar char="•"/>
            </a:pPr>
            <a:r>
              <a:rPr lang="en-US" dirty="0"/>
              <a:t>Frustration that there is no recreation center in Grand Junction – related subtheme of a general resistance in the community to paying higher taxes to fund services and resources-perception that things are ‘good enough’ so, saying there are not enough resources creates fear and hopelessness</a:t>
            </a:r>
          </a:p>
          <a:p>
            <a:pPr marL="171450" indent="-171450">
              <a:buFont typeface="Arial" panose="020B0604020202020204" pitchFamily="34" charset="0"/>
              <a:buChar char="•"/>
            </a:pPr>
            <a:r>
              <a:rPr lang="en-US" dirty="0"/>
              <a:t>More pronounced in Mesa is the idea that suicide has just been something that has been a part of this community for a very long time-</a:t>
            </a:r>
            <a:r>
              <a:rPr lang="en-US" dirty="0" err="1"/>
              <a:t>tt</a:t>
            </a:r>
            <a:r>
              <a:rPr lang="en-US" dirty="0"/>
              <a:t> has become part of the culture and history of many families, who also have experienced a lot of other generational trauma (e.g., domestic abuse, sexual abuse, suicide, alcohol/drug abuse, poverty, etc.). Coupled with a strong “pull yourself up by your or bootstraps” mentality, this has led to many seeing suicide as just something that happens in Mesa County and people don’t talk about it</a:t>
            </a:r>
          </a:p>
        </p:txBody>
      </p:sp>
      <p:sp>
        <p:nvSpPr>
          <p:cNvPr id="4" name="Slide Number Placeholder 3"/>
          <p:cNvSpPr>
            <a:spLocks noGrp="1"/>
          </p:cNvSpPr>
          <p:nvPr>
            <p:ph type="sldNum" sz="quarter" idx="10"/>
          </p:nvPr>
        </p:nvSpPr>
        <p:spPr/>
        <p:txBody>
          <a:bodyPr/>
          <a:lstStyle/>
          <a:p>
            <a:fld id="{D58B904E-71FB-4BE7-AC81-A03F4C9B4866}" type="slidenum">
              <a:rPr lang="en-US" smtClean="0"/>
              <a:t>23</a:t>
            </a:fld>
            <a:endParaRPr lang="en-US"/>
          </a:p>
        </p:txBody>
      </p:sp>
    </p:spTree>
    <p:extLst>
      <p:ext uri="{BB962C8B-B14F-4D97-AF65-F5344CB8AC3E}">
        <p14:creationId xmlns:p14="http://schemas.microsoft.com/office/powerpoint/2010/main" val="38061618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Although Pueblo County shared themes with the other three counties that were the subject of the project, it was the most unique of the four</a:t>
            </a:r>
          </a:p>
          <a:p>
            <a:pPr marL="171450" indent="-171450">
              <a:buFont typeface="Arial" panose="020B0604020202020204" pitchFamily="34" charset="0"/>
              <a:buChar char="•"/>
            </a:pPr>
            <a:r>
              <a:rPr lang="en-US" dirty="0"/>
              <a:t>Pueblo is a blue-collar town where unlike other areas, families have spanned generations-deep-rooted familial ties throughout Pueblo have created a unique interconnectedness which has resulted in a coinciding degree of secrecy</a:t>
            </a:r>
          </a:p>
          <a:p>
            <a:pPr marL="171450" indent="-171450">
              <a:buFont typeface="Arial" panose="020B0604020202020204" pitchFamily="34" charset="0"/>
              <a:buChar char="•"/>
            </a:pPr>
            <a:r>
              <a:rPr lang="en-US" dirty="0"/>
              <a:t>Culture of secrecy was a prevalent theme across the focus groups conducted in Pueblo and was evident in the youth focus groups and potentially in the lack of participation by parents in a parent focus group</a:t>
            </a:r>
          </a:p>
          <a:p>
            <a:pPr marL="171450" indent="-171450">
              <a:buFont typeface="Arial" panose="020B0604020202020204" pitchFamily="34" charset="0"/>
              <a:buChar char="•"/>
            </a:pPr>
            <a:r>
              <a:rPr lang="en-US" dirty="0"/>
              <a:t>Unlike other communities included in this project, there is not a push for high academic performance or higher education </a:t>
            </a:r>
          </a:p>
          <a:p>
            <a:pPr marL="171450" indent="-171450">
              <a:buFont typeface="Arial" panose="020B0604020202020204" pitchFamily="34" charset="0"/>
              <a:buChar char="•"/>
            </a:pPr>
            <a:r>
              <a:rPr lang="en-US" dirty="0"/>
              <a:t>Generational poverty and trauma has resulted in cyclical hopelessness and as a result of the instilled secrecy, youth are reluctant to talk about their experiences out of fear of repercussions such as police or child services involvement</a:t>
            </a:r>
          </a:p>
          <a:p>
            <a:pPr marL="171450" indent="-171450">
              <a:buFont typeface="Arial" panose="020B0604020202020204" pitchFamily="34" charset="0"/>
              <a:buChar char="•"/>
            </a:pPr>
            <a:r>
              <a:rPr lang="en-US" dirty="0"/>
              <a:t>Concern that when referrals are made for youth to receive a suicide risk assessment or behavioral healthcare there is very poor follow up on the part pf parents or caregivers-this is due to transportation or financial barriers, fear of family secrets being revealed, or fear and stigma of the behavioral healthcare system and what will happen next</a:t>
            </a:r>
          </a:p>
          <a:p>
            <a:pPr marL="171450" indent="-171450">
              <a:buFont typeface="Arial" panose="020B0604020202020204" pitchFamily="34" charset="0"/>
              <a:buChar char="•"/>
            </a:pPr>
            <a:r>
              <a:rPr lang="en-US" dirty="0"/>
              <a:t>Also, unique to Pueblo is the large percentage of single parent and kinship care households and challenges with engaging parents and caregivers</a:t>
            </a:r>
          </a:p>
          <a:p>
            <a:pPr marL="171450" indent="-171450">
              <a:buFont typeface="Arial" panose="020B0604020202020204" pitchFamily="34" charset="0"/>
              <a:buChar char="•"/>
            </a:pPr>
            <a:r>
              <a:rPr lang="en-US" dirty="0"/>
              <a:t>Many youth focused initiatives and groups convening-perhaps lack of coordination-also influx of resources and grants but frustration with grants coming into the community being limited in scope and time-lacking flexibility needed in the community’s approach and no support for sustainable solutions</a:t>
            </a:r>
          </a:p>
        </p:txBody>
      </p:sp>
      <p:sp>
        <p:nvSpPr>
          <p:cNvPr id="4" name="Slide Number Placeholder 3"/>
          <p:cNvSpPr>
            <a:spLocks noGrp="1"/>
          </p:cNvSpPr>
          <p:nvPr>
            <p:ph type="sldNum" sz="quarter" idx="10"/>
          </p:nvPr>
        </p:nvSpPr>
        <p:spPr/>
        <p:txBody>
          <a:bodyPr/>
          <a:lstStyle/>
          <a:p>
            <a:fld id="{D58B904E-71FB-4BE7-AC81-A03F4C9B4866}" type="slidenum">
              <a:rPr lang="en-US" smtClean="0"/>
              <a:t>24</a:t>
            </a:fld>
            <a:endParaRPr lang="en-US"/>
          </a:p>
        </p:txBody>
      </p:sp>
    </p:spTree>
    <p:extLst>
      <p:ext uri="{BB962C8B-B14F-4D97-AF65-F5344CB8AC3E}">
        <p14:creationId xmlns:p14="http://schemas.microsoft.com/office/powerpoint/2010/main" val="15923353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As with almost all qualitative research, there are limitations in the key informant interview and focus group research-for example, key stakeholders for one on one interviews were identified by the Office of Suicide Prevention at CDPHE first, and then additional stakeholders were identified through the first round of interviews-there are likely other key stakeholders who were not identified through this process that could have contributed additional or different information</a:t>
            </a:r>
          </a:p>
          <a:p>
            <a:pPr marL="171450" indent="-171450">
              <a:buFont typeface="Arial" panose="020B0604020202020204" pitchFamily="34" charset="0"/>
              <a:buChar char="•"/>
            </a:pPr>
            <a:r>
              <a:rPr lang="en-US" dirty="0"/>
              <a:t>Limitations with the focus group research includes the varying numbers of participation in focus groups and the amount of time between focus groups in some communities</a:t>
            </a:r>
          </a:p>
          <a:p>
            <a:pPr marL="171450" indent="-171450">
              <a:buFont typeface="Arial" panose="020B0604020202020204" pitchFamily="34" charset="0"/>
              <a:buChar char="•"/>
            </a:pPr>
            <a:r>
              <a:rPr lang="en-US" dirty="0"/>
              <a:t>Limitations were unavoidable, however, given the goal of reaching a large and broad set of target populations, which required more time for coordination and implementation. </a:t>
            </a:r>
          </a:p>
          <a:p>
            <a:pPr marL="171450" indent="-171450">
              <a:buFont typeface="Arial" panose="020B0604020202020204" pitchFamily="34" charset="0"/>
              <a:buChar char="•"/>
            </a:pPr>
            <a:r>
              <a:rPr lang="en-US" dirty="0"/>
              <a:t>In the comparison communities – Douglas and Larimer Counties – focus groups were conducted only with parents and school staff; there were no focus groups with youth, staff from youth serving organizations, general community members, or separate groups for school staff and school administrators</a:t>
            </a:r>
          </a:p>
        </p:txBody>
      </p:sp>
      <p:sp>
        <p:nvSpPr>
          <p:cNvPr id="4" name="Slide Number Placeholder 3"/>
          <p:cNvSpPr>
            <a:spLocks noGrp="1"/>
          </p:cNvSpPr>
          <p:nvPr>
            <p:ph type="sldNum" sz="quarter" idx="10"/>
          </p:nvPr>
        </p:nvSpPr>
        <p:spPr/>
        <p:txBody>
          <a:bodyPr/>
          <a:lstStyle/>
          <a:p>
            <a:fld id="{D58B904E-71FB-4BE7-AC81-A03F4C9B4866}" type="slidenum">
              <a:rPr lang="en-US" smtClean="0"/>
              <a:t>25</a:t>
            </a:fld>
            <a:endParaRPr lang="en-US"/>
          </a:p>
        </p:txBody>
      </p:sp>
    </p:spTree>
    <p:extLst>
      <p:ext uri="{BB962C8B-B14F-4D97-AF65-F5344CB8AC3E}">
        <p14:creationId xmlns:p14="http://schemas.microsoft.com/office/powerpoint/2010/main" val="31347571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a:t>The full report provides more detail on these recommendations </a:t>
            </a:r>
          </a:p>
          <a:p>
            <a:pPr marL="171450" indent="-171450">
              <a:buFont typeface="Arial" panose="020B0604020202020204" pitchFamily="34" charset="0"/>
              <a:buChar char="•"/>
            </a:pPr>
            <a:r>
              <a:rPr lang="en-US" b="1" dirty="0"/>
              <a:t>Prioritize relationship building between adults and youth</a:t>
            </a:r>
          </a:p>
          <a:p>
            <a:pPr marL="171450" indent="-171450">
              <a:buFont typeface="Arial" panose="020B0604020202020204" pitchFamily="34" charset="0"/>
              <a:buChar char="•"/>
            </a:pPr>
            <a:r>
              <a:rPr lang="en-US" b="1" dirty="0"/>
              <a:t>Create a culture of support for youth in crisis/post-crisis</a:t>
            </a:r>
            <a:endParaRPr lang="en-US" b="0" i="0" dirty="0"/>
          </a:p>
          <a:p>
            <a:pPr marL="628650" lvl="1" indent="-171450">
              <a:buFont typeface="Arial" panose="020B0604020202020204" pitchFamily="34" charset="0"/>
              <a:buChar char="•"/>
            </a:pPr>
            <a:r>
              <a:rPr lang="en-US" b="1" i="1" dirty="0"/>
              <a:t>Train parents, youth, community youth leaders, and school staffs to identify and respond to suicidal youth</a:t>
            </a:r>
          </a:p>
          <a:p>
            <a:pPr marL="628650" lvl="1" indent="-171450">
              <a:buFont typeface="Arial" panose="020B0604020202020204" pitchFamily="34" charset="0"/>
              <a:buChar char="•"/>
            </a:pPr>
            <a:r>
              <a:rPr lang="en-US" b="1" i="1" dirty="0"/>
              <a:t>Prioritize support of teachers and counselors in the aftermath of a suicide death or attempt</a:t>
            </a:r>
          </a:p>
          <a:p>
            <a:pPr marL="628650" lvl="1" indent="-171450">
              <a:buFont typeface="Arial" panose="020B0604020202020204" pitchFamily="34" charset="0"/>
              <a:buChar char="•"/>
            </a:pPr>
            <a:r>
              <a:rPr lang="en-US" b="1" i="1" dirty="0"/>
              <a:t>Establish and communicate clear policies and/or procedures for supporting students returning to school after seeking care for suicidal ideation or other mental health concerns</a:t>
            </a:r>
          </a:p>
          <a:p>
            <a:pPr marL="628650" lvl="1" indent="-171450">
              <a:buFont typeface="Arial" panose="020B0604020202020204" pitchFamily="34" charset="0"/>
              <a:buChar char="•"/>
            </a:pPr>
            <a:r>
              <a:rPr lang="en-US" b="1" i="1" dirty="0"/>
              <a:t>Create cross-agency coordination protocols to support youth in crisis</a:t>
            </a:r>
            <a:endParaRPr lang="en-US" b="1" dirty="0"/>
          </a:p>
          <a:p>
            <a:pPr marL="171450" indent="-171450">
              <a:buFont typeface="Arial" panose="020B0604020202020204" pitchFamily="34" charset="0"/>
              <a:buChar char="•"/>
            </a:pPr>
            <a:r>
              <a:rPr lang="en-US" b="1" dirty="0"/>
              <a:t>Implement programs or strategies that build resilience and coping skills</a:t>
            </a:r>
            <a:endParaRPr lang="en-US" b="0" i="0" dirty="0"/>
          </a:p>
          <a:p>
            <a:pPr marL="628650" lvl="1" indent="-171450">
              <a:buFont typeface="Arial" panose="020B0604020202020204" pitchFamily="34" charset="0"/>
              <a:buChar char="•"/>
            </a:pPr>
            <a:r>
              <a:rPr lang="en-US" b="1" i="1" dirty="0"/>
              <a:t>Provide self-care lessons or activities for youth</a:t>
            </a:r>
          </a:p>
          <a:p>
            <a:pPr marL="171450" indent="-171450">
              <a:buFont typeface="Arial" panose="020B0604020202020204" pitchFamily="34" charset="0"/>
              <a:buChar char="•"/>
            </a:pPr>
            <a:r>
              <a:rPr lang="en-US" b="1" dirty="0"/>
              <a:t>Increase access to prosocial activities and environments</a:t>
            </a:r>
            <a:endParaRPr lang="en-US" b="0" dirty="0"/>
          </a:p>
          <a:p>
            <a:pPr marL="171450" indent="-171450">
              <a:buFont typeface="Arial" panose="020B0604020202020204" pitchFamily="34" charset="0"/>
              <a:buChar char="•"/>
            </a:pPr>
            <a:r>
              <a:rPr lang="en-US" b="1" dirty="0"/>
              <a:t>Increase funding, length of funding periods, and flexibility of funds targeted to the primary prevention of youth suicide</a:t>
            </a:r>
            <a:endParaRPr lang="en-US" dirty="0"/>
          </a:p>
          <a:p>
            <a:pPr marL="628650" lvl="1" indent="-171450">
              <a:buFont typeface="Arial" panose="020B0604020202020204" pitchFamily="34" charset="0"/>
              <a:buChar char="•"/>
            </a:pPr>
            <a:r>
              <a:rPr lang="en-US" b="1" i="1" dirty="0"/>
              <a:t>Support youth led initiatives</a:t>
            </a:r>
          </a:p>
          <a:p>
            <a:pPr marL="171450" indent="-171450">
              <a:buFont typeface="Arial" panose="020B0604020202020204" pitchFamily="34" charset="0"/>
              <a:buChar char="•"/>
            </a:pPr>
            <a:r>
              <a:rPr lang="en-US" b="1" dirty="0"/>
              <a:t>Leverage current public awareness campaigns to destigmatize getting help for mental health needs, including suicidal ideation</a:t>
            </a:r>
            <a:endParaRPr lang="en-US" b="0" i="0" dirty="0"/>
          </a:p>
          <a:p>
            <a:pPr marL="628650" lvl="1" indent="-171450">
              <a:buFont typeface="Arial" panose="020B0604020202020204" pitchFamily="34" charset="0"/>
              <a:buChar char="•"/>
            </a:pPr>
            <a:r>
              <a:rPr lang="en-US" b="1" i="1" dirty="0"/>
              <a:t>Model open dialogue about suicide and mental health</a:t>
            </a:r>
          </a:p>
          <a:p>
            <a:pPr marL="628650" lvl="1" indent="-171450">
              <a:buFont typeface="Arial" panose="020B0604020202020204" pitchFamily="34" charset="0"/>
              <a:buChar char="•"/>
            </a:pPr>
            <a:r>
              <a:rPr lang="en-US" b="1" i="1" dirty="0"/>
              <a:t>Implement a social norms campaign communicating that suicide is not a normal response to problems</a:t>
            </a:r>
            <a:r>
              <a:rPr lang="en-US" b="1" i="0" dirty="0"/>
              <a:t> </a:t>
            </a:r>
            <a:r>
              <a:rPr lang="en-US" b="1" i="1" dirty="0"/>
              <a:t>or feelings of depression/anxiety</a:t>
            </a:r>
          </a:p>
          <a:p>
            <a:pPr marL="628650" lvl="1" indent="-171450">
              <a:buFont typeface="Arial" panose="020B0604020202020204" pitchFamily="34" charset="0"/>
              <a:buChar char="•"/>
            </a:pPr>
            <a:r>
              <a:rPr lang="en-US" b="1" i="1" dirty="0"/>
              <a:t>Use social media to promote helping resources and messages of support and self-care</a:t>
            </a:r>
          </a:p>
          <a:p>
            <a:pPr marL="171450" indent="-171450" defTabSz="924916">
              <a:buFont typeface="Arial" panose="020B0604020202020204" pitchFamily="34" charset="0"/>
              <a:buChar char="•"/>
              <a:defRPr/>
            </a:pPr>
            <a:r>
              <a:rPr lang="en-US" b="1" dirty="0"/>
              <a:t>Create coalitions of providers and foster relationships between providers, schools and youth serving organizations.</a:t>
            </a:r>
          </a:p>
          <a:p>
            <a:pPr marL="628650" lvl="1" indent="-171450" defTabSz="924916">
              <a:buFont typeface="Arial" panose="020B0604020202020204" pitchFamily="34" charset="0"/>
              <a:buChar char="•"/>
              <a:defRPr/>
            </a:pPr>
            <a:r>
              <a:rPr lang="en-US" b="1" i="1" dirty="0"/>
              <a:t>Establish a practice to inform youth and parents/caregivers about next steps for youth referred for help about their suicidality</a:t>
            </a:r>
            <a:endParaRPr lang="en-US" b="1" dirty="0"/>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26</a:t>
            </a:fld>
            <a:endParaRPr lang="en-US"/>
          </a:p>
        </p:txBody>
      </p:sp>
    </p:spTree>
    <p:extLst>
      <p:ext uri="{BB962C8B-B14F-4D97-AF65-F5344CB8AC3E}">
        <p14:creationId xmlns:p14="http://schemas.microsoft.com/office/powerpoint/2010/main" val="30879117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endParaRPr lang="en-US" dirty="0"/>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27</a:t>
            </a:fld>
            <a:endParaRPr lang="en-US"/>
          </a:p>
        </p:txBody>
      </p:sp>
    </p:spTree>
    <p:extLst>
      <p:ext uri="{BB962C8B-B14F-4D97-AF65-F5344CB8AC3E}">
        <p14:creationId xmlns:p14="http://schemas.microsoft.com/office/powerpoint/2010/main" val="4523990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28</a:t>
            </a:fld>
            <a:endParaRPr lang="en-US"/>
          </a:p>
        </p:txBody>
      </p:sp>
    </p:spTree>
    <p:extLst>
      <p:ext uri="{BB962C8B-B14F-4D97-AF65-F5344CB8AC3E}">
        <p14:creationId xmlns:p14="http://schemas.microsoft.com/office/powerpoint/2010/main" val="594752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defTabSz="914400" rtl="0" eaLnBrk="1" latinLnBrk="0" hangingPunct="1">
              <a:buFont typeface="Arial" panose="020B0604020202020204" pitchFamily="34" charset="0"/>
              <a:buChar char="•"/>
            </a:pPr>
            <a:r>
              <a:rPr lang="en-US" sz="1200" kern="1200" dirty="0">
                <a:solidFill>
                  <a:schemeClr val="tx1"/>
                </a:solidFill>
                <a:latin typeface="+mn-lt"/>
                <a:ea typeface="+mn-ea"/>
                <a:cs typeface="+mn-cs"/>
              </a:rPr>
              <a:t>Key Informant Interviews: representatives from public health, behavioral health, schools and youth serving organizations</a:t>
            </a:r>
          </a:p>
          <a:p>
            <a:pPr marL="171450" indent="-171450" algn="l" defTabSz="914400" rtl="0" eaLnBrk="1" latinLnBrk="0" hangingPunct="1">
              <a:buFont typeface="Arial" panose="020B0604020202020204" pitchFamily="34" charset="0"/>
              <a:buChar char="•"/>
            </a:pPr>
            <a:r>
              <a:rPr lang="en-US" sz="1200" kern="1200" dirty="0">
                <a:solidFill>
                  <a:schemeClr val="tx1"/>
                </a:solidFill>
                <a:latin typeface="+mn-lt"/>
                <a:ea typeface="+mn-ea"/>
                <a:cs typeface="+mn-cs"/>
              </a:rPr>
              <a:t>Focus Groups: youth, parents, school administrators, other school staff (teachers, counselors, coaches, etc.), staff from youth-serving organizations, community members with interest/work in youth suicide prevention efforts (physicians, BH providers, clergy, advocates, paramedics, etc.)</a:t>
            </a:r>
          </a:p>
          <a:p>
            <a:pPr marL="171450" indent="-171450" algn="l" defTabSz="914400" rtl="0" eaLnBrk="1" latinLnBrk="0" hangingPunct="1">
              <a:buFont typeface="Arial" panose="020B0604020202020204" pitchFamily="34" charset="0"/>
              <a:buChar char="•"/>
            </a:pPr>
            <a:r>
              <a:rPr lang="en-US" sz="1200" kern="1200" dirty="0">
                <a:solidFill>
                  <a:schemeClr val="tx1"/>
                </a:solidFill>
                <a:latin typeface="+mn-lt"/>
                <a:ea typeface="+mn-ea"/>
                <a:cs typeface="+mn-cs"/>
              </a:rPr>
              <a:t>We will focus mainly on the key informant interviews and focus groups-can review the full report and/or attend the poster session for more information on the reviews of the media coverage, school policies and prevention programs and resources </a:t>
            </a:r>
          </a:p>
          <a:p>
            <a:pPr marL="171450" indent="-171450" algn="l" defTabSz="914400" rtl="0" eaLnBrk="1" latinLnBrk="0" hangingPunct="1">
              <a:buFont typeface="Arial" panose="020B0604020202020204" pitchFamily="34" charset="0"/>
              <a:buChar char="•"/>
            </a:pPr>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3</a:t>
            </a:fld>
            <a:endParaRPr lang="en-US"/>
          </a:p>
        </p:txBody>
      </p:sp>
    </p:spTree>
    <p:extLst>
      <p:ext uri="{BB962C8B-B14F-4D97-AF65-F5344CB8AC3E}">
        <p14:creationId xmlns:p14="http://schemas.microsoft.com/office/powerpoint/2010/main" val="2606369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HMA worked with CDPHE’s Office of Suicide Prevention and Office of Vital Statistics to collect and review data related to suicide in the state and the four counties</a:t>
            </a:r>
          </a:p>
          <a:p>
            <a:pPr marL="171450" indent="-171450">
              <a:buFont typeface="Arial" panose="020B0604020202020204" pitchFamily="34" charset="0"/>
              <a:buChar char="•"/>
            </a:pPr>
            <a:r>
              <a:rPr lang="en-US" dirty="0"/>
              <a:t>It is important to note that suicide among individuals 18-24 years of age is also a growing problem and area of interest for suicide prevention activities in Colorado, but this age group was outside the scope of this project</a:t>
            </a:r>
          </a:p>
          <a:p>
            <a:pPr marL="171450" indent="-171450">
              <a:buFont typeface="Arial" panose="020B0604020202020204" pitchFamily="34" charset="0"/>
              <a:buChar char="•"/>
            </a:pPr>
            <a:r>
              <a:rPr lang="en-US" dirty="0"/>
              <a:t>Also, significant to note, each of the study counties have higher rates of suicide across the age span</a:t>
            </a:r>
          </a:p>
          <a:p>
            <a:pPr marL="171450" indent="-171450">
              <a:buFont typeface="Arial" panose="020B0604020202020204" pitchFamily="34" charset="0"/>
              <a:buChar char="•"/>
            </a:pPr>
            <a:r>
              <a:rPr lang="en-US" dirty="0"/>
              <a:t>The increased number of suicide deaths in Colorado is commensurate with the numbers seen nationally over the same time period, and in part reflects the state’s population growth</a:t>
            </a:r>
          </a:p>
          <a:p>
            <a:pPr marL="171450" indent="-171450">
              <a:buFont typeface="Arial" panose="020B0604020202020204" pitchFamily="34" charset="0"/>
              <a:buChar char="•"/>
            </a:pPr>
            <a:r>
              <a:rPr lang="en-US" dirty="0"/>
              <a:t>This updated data comes from the 2017-2018 Office of Suicide Prevention Legislative report </a:t>
            </a:r>
          </a:p>
        </p:txBody>
      </p:sp>
      <p:sp>
        <p:nvSpPr>
          <p:cNvPr id="4" name="Slide Number Placeholder 3"/>
          <p:cNvSpPr>
            <a:spLocks noGrp="1"/>
          </p:cNvSpPr>
          <p:nvPr>
            <p:ph type="sldNum" sz="quarter" idx="10"/>
          </p:nvPr>
        </p:nvSpPr>
        <p:spPr/>
        <p:txBody>
          <a:bodyPr/>
          <a:lstStyle/>
          <a:p>
            <a:fld id="{D58B904E-71FB-4BE7-AC81-A03F4C9B4866}" type="slidenum">
              <a:rPr lang="en-US" smtClean="0"/>
              <a:t>4</a:t>
            </a:fld>
            <a:endParaRPr lang="en-US"/>
          </a:p>
        </p:txBody>
      </p:sp>
    </p:spTree>
    <p:extLst>
      <p:ext uri="{BB962C8B-B14F-4D97-AF65-F5344CB8AC3E}">
        <p14:creationId xmlns:p14="http://schemas.microsoft.com/office/powerpoint/2010/main" val="2298027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data summarized in the study report focuses mainly on suicidal behavior occurring among those between the ages of 10 and 18 </a:t>
            </a:r>
          </a:p>
          <a:p>
            <a:pPr marL="171450" indent="-171450">
              <a:buFont typeface="Arial" panose="020B0604020202020204" pitchFamily="34" charset="0"/>
              <a:buChar char="•"/>
            </a:pPr>
            <a:r>
              <a:rPr lang="en-US" dirty="0"/>
              <a:t>Again-the increased number of suicide deaths in Colorado is commensurate with the numbers seen nationally over the same time period, and in part reflects the state’s population growth</a:t>
            </a:r>
          </a:p>
          <a:p>
            <a:pPr marL="171450" indent="-171450">
              <a:buFont typeface="Arial" panose="020B0604020202020204" pitchFamily="34" charset="0"/>
              <a:buChar char="•"/>
            </a:pPr>
            <a:r>
              <a:rPr lang="en-US" dirty="0"/>
              <a:t>Again-this updated data comes from the 2017-2018 Office of Suicide Prevention Legislative report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5</a:t>
            </a:fld>
            <a:endParaRPr lang="en-US"/>
          </a:p>
        </p:txBody>
      </p:sp>
    </p:spTree>
    <p:extLst>
      <p:ext uri="{BB962C8B-B14F-4D97-AF65-F5344CB8AC3E}">
        <p14:creationId xmlns:p14="http://schemas.microsoft.com/office/powerpoint/2010/main" val="3725115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Provides a look at national data</a:t>
            </a:r>
          </a:p>
        </p:txBody>
      </p:sp>
      <p:sp>
        <p:nvSpPr>
          <p:cNvPr id="4" name="Slide Number Placeholder 3"/>
          <p:cNvSpPr>
            <a:spLocks noGrp="1"/>
          </p:cNvSpPr>
          <p:nvPr>
            <p:ph type="sldNum" sz="quarter" idx="10"/>
          </p:nvPr>
        </p:nvSpPr>
        <p:spPr/>
        <p:txBody>
          <a:bodyPr/>
          <a:lstStyle/>
          <a:p>
            <a:fld id="{D58B904E-71FB-4BE7-AC81-A03F4C9B4866}" type="slidenum">
              <a:rPr lang="en-US" smtClean="0"/>
              <a:t>6</a:t>
            </a:fld>
            <a:endParaRPr lang="en-US"/>
          </a:p>
        </p:txBody>
      </p:sp>
    </p:spTree>
    <p:extLst>
      <p:ext uri="{BB962C8B-B14F-4D97-AF65-F5344CB8AC3E}">
        <p14:creationId xmlns:p14="http://schemas.microsoft.com/office/powerpoint/2010/main" val="1993133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1450" indent="-171450">
              <a:buFont typeface="Arial" panose="020B0604020202020204" pitchFamily="34" charset="0"/>
              <a:buChar char="•"/>
            </a:pPr>
            <a:r>
              <a:rPr lang="en-US" dirty="0"/>
              <a:t>Findings and recommendations focus on what was learned in the interviews and focus groups-the “community conversations”</a:t>
            </a:r>
          </a:p>
          <a:p>
            <a:pPr marL="171450" indent="-171450">
              <a:buFont typeface="Arial" panose="020B0604020202020204" pitchFamily="34" charset="0"/>
              <a:buChar char="•"/>
            </a:pPr>
            <a:r>
              <a:rPr lang="en-US" dirty="0"/>
              <a:t>Identified themes and commonalities across the four counties and across focus group participants within counties.</a:t>
            </a:r>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7</a:t>
            </a:fld>
            <a:endParaRPr lang="en-US"/>
          </a:p>
        </p:txBody>
      </p:sp>
    </p:spTree>
    <p:extLst>
      <p:ext uri="{BB962C8B-B14F-4D97-AF65-F5344CB8AC3E}">
        <p14:creationId xmlns:p14="http://schemas.microsoft.com/office/powerpoint/2010/main" val="2241915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Perception of impact was similar across the key informant interviews and focus groups</a:t>
            </a:r>
          </a:p>
          <a:p>
            <a:pPr marL="171450" indent="-171450">
              <a:buFont typeface="Arial" panose="020B0604020202020204" pitchFamily="34" charset="0"/>
              <a:buChar char="•"/>
            </a:pPr>
            <a:r>
              <a:rPr lang="en-US" dirty="0"/>
              <a:t> “Compassion fatigue,” particularly for professionals in the middle and high schools. This included a sense of numbness and a sense of helplessness, with suicide attempts and deaths seeming like an inevitability</a:t>
            </a:r>
          </a:p>
          <a:p>
            <a:pPr marL="171450" indent="-171450">
              <a:buFont typeface="Arial" panose="020B0604020202020204" pitchFamily="34" charset="0"/>
              <a:buChar char="•"/>
            </a:pPr>
            <a:r>
              <a:rPr lang="en-US" dirty="0"/>
              <a:t>Suicide is starting to seem normal in their communities. Some youth and adult participants expressed that suicide has become a conceivable option. Youth participants conveyed there is a sense among some youth that if others (both adults and peers) could not get help for their problems, then they wonder how they would be able to get help</a:t>
            </a:r>
          </a:p>
          <a:p>
            <a:pPr marL="171450" indent="-171450" defTabSz="924916">
              <a:buFont typeface="Arial" panose="020B0604020202020204" pitchFamily="34" charset="0"/>
              <a:buChar char="•"/>
            </a:pPr>
            <a:r>
              <a:rPr lang="en-US" dirty="0"/>
              <a:t>Teachers and parents operating in fear of when the next suicide will happen and express fear about saying or doing the wrong thing-including disciplining students</a:t>
            </a:r>
          </a:p>
          <a:p>
            <a:pPr marL="171450" indent="-171450" defTabSz="924916">
              <a:buFont typeface="Arial" panose="020B0604020202020204" pitchFamily="34" charset="0"/>
              <a:buChar char="•"/>
            </a:pPr>
            <a:r>
              <a:rPr lang="en-US" dirty="0"/>
              <a:t>But also positive-community coming together to address the issue</a:t>
            </a:r>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8</a:t>
            </a:fld>
            <a:endParaRPr lang="en-US"/>
          </a:p>
        </p:txBody>
      </p:sp>
    </p:spTree>
    <p:extLst>
      <p:ext uri="{BB962C8B-B14F-4D97-AF65-F5344CB8AC3E}">
        <p14:creationId xmlns:p14="http://schemas.microsoft.com/office/powerpoint/2010/main" val="587687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True for suicide across age groups </a:t>
            </a:r>
          </a:p>
          <a:p>
            <a:pPr marL="171450" indent="-171450">
              <a:buFont typeface="Arial" panose="020B0604020202020204" pitchFamily="34" charset="0"/>
              <a:buChar char="•"/>
            </a:pPr>
            <a:r>
              <a:rPr lang="en-US" dirty="0"/>
              <a:t>Some of this was expressed in focus groups as well</a:t>
            </a:r>
          </a:p>
          <a:p>
            <a:pPr marL="171450" indent="-171450">
              <a:buFont typeface="Arial" panose="020B0604020202020204" pitchFamily="34" charset="0"/>
              <a:buChar char="•"/>
            </a:pPr>
            <a:r>
              <a:rPr lang="en-US" dirty="0"/>
              <a:t>Associated with this bootstrap mentality, interviewees described the easy access to lethal means, particularly firearms as a risk factor-this mentality has been passed down through generations of families within each of the counties</a:t>
            </a:r>
          </a:p>
          <a:p>
            <a:pPr marL="171450" indent="-171450" defTabSz="924916">
              <a:buFont typeface="Arial" panose="020B0604020202020204" pitchFamily="34" charset="0"/>
              <a:buChar char="•"/>
              <a:defRPr/>
            </a:pPr>
            <a:r>
              <a:rPr lang="en-US" dirty="0"/>
              <a:t>Some interviewees responded that parents do not believe or recognize the suicide risk for their children-could be related to the stigma</a:t>
            </a:r>
          </a:p>
          <a:p>
            <a:pPr marL="171450" indent="-171450">
              <a:buFont typeface="Arial" panose="020B0604020202020204" pitchFamily="34" charset="0"/>
              <a:buChar char="•"/>
            </a:pPr>
            <a:r>
              <a:rPr lang="en-US" dirty="0"/>
              <a:t>Effect of being exposed to adult suicides and/or of having a family member die by suicide was also noted among interviewees in all counties-adult suicides in the community have had a significant impact on youth, and perhaps this impact has been underestimated</a:t>
            </a:r>
          </a:p>
          <a:p>
            <a:endParaRPr lang="en-US" dirty="0"/>
          </a:p>
        </p:txBody>
      </p:sp>
      <p:sp>
        <p:nvSpPr>
          <p:cNvPr id="4" name="Slide Number Placeholder 3"/>
          <p:cNvSpPr>
            <a:spLocks noGrp="1"/>
          </p:cNvSpPr>
          <p:nvPr>
            <p:ph type="sldNum" sz="quarter" idx="10"/>
          </p:nvPr>
        </p:nvSpPr>
        <p:spPr/>
        <p:txBody>
          <a:bodyPr/>
          <a:lstStyle/>
          <a:p>
            <a:fld id="{D58B904E-71FB-4BE7-AC81-A03F4C9B4866}" type="slidenum">
              <a:rPr lang="en-US" smtClean="0"/>
              <a:t>9</a:t>
            </a:fld>
            <a:endParaRPr lang="en-US"/>
          </a:p>
        </p:txBody>
      </p:sp>
    </p:spTree>
    <p:extLst>
      <p:ext uri="{BB962C8B-B14F-4D97-AF65-F5344CB8AC3E}">
        <p14:creationId xmlns:p14="http://schemas.microsoft.com/office/powerpoint/2010/main" val="602877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0485B15-55C9-4D71-8C6C-3423F420B016}" type="datetime1">
              <a:rPr lang="en-US" smtClean="0"/>
              <a:t>8/7/2019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6ED38D-BD66-4FB8-800C-5BA730CFC209}" type="datetime1">
              <a:rPr lang="en-US" smtClean="0"/>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300BF14E-55F5-4141-91C4-7C9131E3D763}" type="datetime1">
              <a:rPr lang="en-US" smtClean="0"/>
              <a:t>8/7/2019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96D150-CA7C-4F43-B959-2785A351685A}" type="datetime1">
              <a:rPr lang="en-US" smtClean="0"/>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280859E-3055-4EB6-BE98-669AB6B61F9E}" type="datetime1">
              <a:rPr lang="en-US" smtClean="0"/>
              <a:t>8/7/2019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1ABEF1-DD65-40AA-A371-32ADF46F22E9}" type="datetime1">
              <a:rPr lang="en-US" smtClean="0"/>
              <a:t>8/7/2019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DEF13D-5A99-4B9F-9CEE-DEB79F08E688}" type="datetime1">
              <a:rPr lang="en-US" smtClean="0"/>
              <a:t>8/7/2019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9425E2-6202-417B-9268-8DFE04133C71}" type="datetime1">
              <a:rPr lang="en-US" smtClean="0"/>
              <a:t>8/7/2019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5B1FA9-B1D7-40F3-B77C-87CDA1857FF0}" type="datetime1">
              <a:rPr lang="en-US" smtClean="0"/>
              <a:t>8/7/2019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6C241BE-ED48-4753-82D5-18C8A295003E}" type="datetime1">
              <a:rPr lang="en-US" smtClean="0"/>
              <a:t>8/7/2019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A01C27F-E7A9-4DD7-B09D-D6DB00B7F965}" type="datetime1">
              <a:rPr lang="en-US" smtClean="0"/>
              <a:t>8/7/2019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38798CB-DE26-4AEC-BAA8-F74F1C7EB75D}" type="datetime1">
              <a:rPr lang="en-US" smtClean="0"/>
              <a:t>8/7/2019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168FC-90C4-4BFC-B5B6-7BB5BD80EAFB}"/>
              </a:ext>
            </a:extLst>
          </p:cNvPr>
          <p:cNvSpPr>
            <a:spLocks noGrp="1"/>
          </p:cNvSpPr>
          <p:nvPr>
            <p:ph type="ctrTitle"/>
          </p:nvPr>
        </p:nvSpPr>
        <p:spPr/>
        <p:txBody>
          <a:bodyPr/>
          <a:lstStyle/>
          <a:p>
            <a:r>
              <a:rPr lang="en-US" dirty="0"/>
              <a:t>Community Conversations to Inform Youth Suicide Prevention</a:t>
            </a:r>
          </a:p>
        </p:txBody>
      </p:sp>
      <p:sp>
        <p:nvSpPr>
          <p:cNvPr id="3" name="Subtitle 2">
            <a:extLst>
              <a:ext uri="{FF2B5EF4-FFF2-40B4-BE49-F238E27FC236}">
                <a16:creationId xmlns:a16="http://schemas.microsoft.com/office/drawing/2014/main" id="{CD269BD2-AF98-44C3-AAD4-36987361A9C9}"/>
              </a:ext>
            </a:extLst>
          </p:cNvPr>
          <p:cNvSpPr>
            <a:spLocks noGrp="1"/>
          </p:cNvSpPr>
          <p:nvPr>
            <p:ph type="subTitle" idx="1"/>
          </p:nvPr>
        </p:nvSpPr>
        <p:spPr/>
        <p:txBody>
          <a:bodyPr/>
          <a:lstStyle/>
          <a:p>
            <a:r>
              <a:rPr lang="en-US" dirty="0">
                <a:solidFill>
                  <a:schemeClr val="accent2">
                    <a:lumMod val="75000"/>
                  </a:schemeClr>
                </a:solidFill>
              </a:rPr>
              <a:t>A Community-Involved Study of Four Colorado Counties Experiencing Youth Suicide Clusters and Historically High Rates of Youth Suicide</a:t>
            </a:r>
          </a:p>
        </p:txBody>
      </p:sp>
      <p:sp>
        <p:nvSpPr>
          <p:cNvPr id="5" name="TextBox 4">
            <a:extLst>
              <a:ext uri="{FF2B5EF4-FFF2-40B4-BE49-F238E27FC236}">
                <a16:creationId xmlns:a16="http://schemas.microsoft.com/office/drawing/2014/main" id="{050A54B9-84CD-48BF-8249-7A550ECDD895}"/>
              </a:ext>
            </a:extLst>
          </p:cNvPr>
          <p:cNvSpPr txBox="1"/>
          <p:nvPr/>
        </p:nvSpPr>
        <p:spPr>
          <a:xfrm>
            <a:off x="7571679" y="3772235"/>
            <a:ext cx="3914078" cy="2031325"/>
          </a:xfrm>
          <a:prstGeom prst="rect">
            <a:avLst/>
          </a:prstGeom>
          <a:noFill/>
        </p:spPr>
        <p:txBody>
          <a:bodyPr wrap="square" rtlCol="0">
            <a:spAutoFit/>
          </a:bodyPr>
          <a:lstStyle/>
          <a:p>
            <a:r>
              <a:rPr lang="en-US" i="1" dirty="0">
                <a:solidFill>
                  <a:schemeClr val="bg1"/>
                </a:solidFill>
              </a:rPr>
              <a:t>“Out of tragedy, momentum has</a:t>
            </a:r>
          </a:p>
          <a:p>
            <a:r>
              <a:rPr lang="en-US" i="1" dirty="0">
                <a:solidFill>
                  <a:schemeClr val="bg1"/>
                </a:solidFill>
              </a:rPr>
              <a:t>increased, brought in more resources</a:t>
            </a:r>
          </a:p>
          <a:p>
            <a:r>
              <a:rPr lang="en-US" i="1" dirty="0">
                <a:solidFill>
                  <a:schemeClr val="bg1"/>
                </a:solidFill>
              </a:rPr>
              <a:t>for schools, acted as a focal point for</a:t>
            </a:r>
          </a:p>
          <a:p>
            <a:r>
              <a:rPr lang="en-US" i="1" dirty="0">
                <a:solidFill>
                  <a:schemeClr val="bg1"/>
                </a:solidFill>
              </a:rPr>
              <a:t>the community at large, and started</a:t>
            </a:r>
          </a:p>
          <a:p>
            <a:r>
              <a:rPr lang="en-US" i="1" dirty="0">
                <a:solidFill>
                  <a:schemeClr val="bg1"/>
                </a:solidFill>
              </a:rPr>
              <a:t>grassroots forums for people to help or</a:t>
            </a:r>
          </a:p>
          <a:p>
            <a:r>
              <a:rPr lang="en-US" i="1" dirty="0">
                <a:solidFill>
                  <a:schemeClr val="bg1"/>
                </a:solidFill>
              </a:rPr>
              <a:t>get training.”</a:t>
            </a:r>
          </a:p>
          <a:p>
            <a:r>
              <a:rPr lang="en-US" i="1" dirty="0">
                <a:solidFill>
                  <a:schemeClr val="bg1"/>
                </a:solidFill>
              </a:rPr>
              <a:t>	-key stakeholder interviewee</a:t>
            </a:r>
          </a:p>
        </p:txBody>
      </p:sp>
      <p:pic>
        <p:nvPicPr>
          <p:cNvPr id="6" name="Picture 5">
            <a:extLst>
              <a:ext uri="{FF2B5EF4-FFF2-40B4-BE49-F238E27FC236}">
                <a16:creationId xmlns:a16="http://schemas.microsoft.com/office/drawing/2014/main" id="{06CDED77-E4FA-44CE-BA22-5936EA9DC4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1360" y="6525025"/>
            <a:ext cx="6209371" cy="226063"/>
          </a:xfrm>
          <a:prstGeom prst="rect">
            <a:avLst/>
          </a:prstGeom>
        </p:spPr>
      </p:pic>
    </p:spTree>
    <p:extLst>
      <p:ext uri="{BB962C8B-B14F-4D97-AF65-F5344CB8AC3E}">
        <p14:creationId xmlns:p14="http://schemas.microsoft.com/office/powerpoint/2010/main" val="2784818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Key findings – risk factors-Focus Groups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2062975"/>
            <a:ext cx="11571111" cy="4412887"/>
          </a:xfrm>
        </p:spPr>
        <p:txBody>
          <a:bodyPr anchor="t">
            <a:normAutofit lnSpcReduction="10000"/>
          </a:bodyPr>
          <a:lstStyle/>
          <a:p>
            <a:r>
              <a:rPr lang="en-US" sz="2600" dirty="0"/>
              <a:t>Stigma and Taboo</a:t>
            </a:r>
          </a:p>
          <a:p>
            <a:r>
              <a:rPr lang="en-US" sz="2600" dirty="0"/>
              <a:t>Pressure and anxiety about failing/lack of resilience and coping skills/lack of opportunities for self care</a:t>
            </a:r>
          </a:p>
          <a:p>
            <a:r>
              <a:rPr lang="en-US" sz="2600" dirty="0"/>
              <a:t>Social media				</a:t>
            </a:r>
          </a:p>
          <a:p>
            <a:r>
              <a:rPr lang="en-US" sz="2600" dirty="0"/>
              <a:t>Judgement and lack of acceptance</a:t>
            </a:r>
          </a:p>
          <a:p>
            <a:r>
              <a:rPr lang="en-US" sz="2600" dirty="0"/>
              <a:t>Lack of connection to a caring adult</a:t>
            </a:r>
          </a:p>
          <a:p>
            <a:r>
              <a:rPr lang="en-US" sz="2600" dirty="0"/>
              <a:t>Lack of prosocial activities</a:t>
            </a:r>
          </a:p>
          <a:p>
            <a:r>
              <a:rPr lang="en-US" sz="2600" dirty="0"/>
              <a:t>Substance use, mental disorders, trauma history and availability of behavioral health care</a:t>
            </a:r>
          </a:p>
          <a:p>
            <a:endParaRPr lang="en-US" sz="2600" dirty="0"/>
          </a:p>
          <a:p>
            <a:endParaRPr lang="en-US" sz="2600" dirty="0"/>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55932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44BCCD-CAC2-4659-A95E-9C1173C6871C}"/>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
        <p:nvSpPr>
          <p:cNvPr id="3" name="Speech Bubble: Rectangle 2">
            <a:extLst>
              <a:ext uri="{FF2B5EF4-FFF2-40B4-BE49-F238E27FC236}">
                <a16:creationId xmlns:a16="http://schemas.microsoft.com/office/drawing/2014/main" id="{11C06B6B-1CE7-4D1C-A3C6-696BCBD92027}"/>
              </a:ext>
            </a:extLst>
          </p:cNvPr>
          <p:cNvSpPr/>
          <p:nvPr/>
        </p:nvSpPr>
        <p:spPr>
          <a:xfrm>
            <a:off x="3559629" y="1853082"/>
            <a:ext cx="5267848" cy="2738177"/>
          </a:xfrm>
          <a:prstGeom prst="wedgeRectCallout">
            <a:avLst>
              <a:gd name="adj1" fmla="val -22895"/>
              <a:gd name="adj2" fmla="val 698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“If we were openly talking about it we could change a generation”</a:t>
            </a:r>
          </a:p>
          <a:p>
            <a:pPr algn="r"/>
            <a:r>
              <a:rPr lang="en-US" sz="2800" dirty="0"/>
              <a:t>	     -</a:t>
            </a:r>
            <a:r>
              <a:rPr lang="en-US" sz="2400" dirty="0"/>
              <a:t>youth focus group participant</a:t>
            </a:r>
          </a:p>
        </p:txBody>
      </p:sp>
      <p:sp>
        <p:nvSpPr>
          <p:cNvPr id="4" name="TextBox 3">
            <a:extLst>
              <a:ext uri="{FF2B5EF4-FFF2-40B4-BE49-F238E27FC236}">
                <a16:creationId xmlns:a16="http://schemas.microsoft.com/office/drawing/2014/main" id="{24B5312A-777E-462E-8168-F69D01CBBEB0}"/>
              </a:ext>
            </a:extLst>
          </p:cNvPr>
          <p:cNvSpPr txBox="1"/>
          <p:nvPr/>
        </p:nvSpPr>
        <p:spPr>
          <a:xfrm>
            <a:off x="811002" y="899740"/>
            <a:ext cx="10273553" cy="523220"/>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p:spPr>
        <p:txBody>
          <a:bodyPr wrap="square" rtlCol="0">
            <a:spAutoFit/>
          </a:bodyPr>
          <a:lstStyle/>
          <a:p>
            <a:r>
              <a:rPr lang="en-US" sz="2800" dirty="0"/>
              <a:t>Stigma and Taboo</a:t>
            </a:r>
          </a:p>
        </p:txBody>
      </p:sp>
      <p:pic>
        <p:nvPicPr>
          <p:cNvPr id="5" name="Picture 4">
            <a:extLst>
              <a:ext uri="{FF2B5EF4-FFF2-40B4-BE49-F238E27FC236}">
                <a16:creationId xmlns:a16="http://schemas.microsoft.com/office/drawing/2014/main" id="{07EC1BC3-5F8D-4355-8520-692DCD7B4B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Tree>
    <p:extLst>
      <p:ext uri="{BB962C8B-B14F-4D97-AF65-F5344CB8AC3E}">
        <p14:creationId xmlns:p14="http://schemas.microsoft.com/office/powerpoint/2010/main" val="975534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9839945-0379-4136-A47D-32C21621D84E}"/>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
        <p:nvSpPr>
          <p:cNvPr id="3" name="Speech Bubble: Rectangle 2">
            <a:extLst>
              <a:ext uri="{FF2B5EF4-FFF2-40B4-BE49-F238E27FC236}">
                <a16:creationId xmlns:a16="http://schemas.microsoft.com/office/drawing/2014/main" id="{88443B70-E250-49B3-84D2-F2A5EC3A70AE}"/>
              </a:ext>
            </a:extLst>
          </p:cNvPr>
          <p:cNvSpPr/>
          <p:nvPr/>
        </p:nvSpPr>
        <p:spPr>
          <a:xfrm>
            <a:off x="2786742" y="1874387"/>
            <a:ext cx="6444343" cy="408175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“Kids in this community are not allowed to appear to have any problems.  They are not allowed to fail, and not taught that failure is okay or how to get through it.  They are not allowed to appear weak.  These kids think, ‘I don’t want to disappoint my parents anymore. Failure is not an option but suicide is.”</a:t>
            </a:r>
          </a:p>
          <a:p>
            <a:pPr algn="r"/>
            <a:r>
              <a:rPr lang="en-US" sz="2400" i="1" dirty="0"/>
              <a:t>-adult focus group participant</a:t>
            </a:r>
            <a:endParaRPr lang="en-US" sz="2400" dirty="0"/>
          </a:p>
        </p:txBody>
      </p:sp>
      <p:sp>
        <p:nvSpPr>
          <p:cNvPr id="4" name="TextBox 3">
            <a:extLst>
              <a:ext uri="{FF2B5EF4-FFF2-40B4-BE49-F238E27FC236}">
                <a16:creationId xmlns:a16="http://schemas.microsoft.com/office/drawing/2014/main" id="{CF17EDA5-9DA7-4632-B6CD-AC991C811042}"/>
              </a:ext>
            </a:extLst>
          </p:cNvPr>
          <p:cNvSpPr txBox="1"/>
          <p:nvPr/>
        </p:nvSpPr>
        <p:spPr>
          <a:xfrm>
            <a:off x="811002" y="899740"/>
            <a:ext cx="10273553" cy="523220"/>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p:spPr>
        <p:txBody>
          <a:bodyPr wrap="square" rtlCol="0">
            <a:spAutoFit/>
          </a:bodyPr>
          <a:lstStyle/>
          <a:p>
            <a:r>
              <a:rPr lang="en-US" sz="2800" dirty="0"/>
              <a:t>Pressure and Anxiety About Failing</a:t>
            </a:r>
          </a:p>
        </p:txBody>
      </p:sp>
      <p:pic>
        <p:nvPicPr>
          <p:cNvPr id="5" name="Picture 4">
            <a:extLst>
              <a:ext uri="{FF2B5EF4-FFF2-40B4-BE49-F238E27FC236}">
                <a16:creationId xmlns:a16="http://schemas.microsoft.com/office/drawing/2014/main" id="{FC620F9A-D666-4F98-BAE8-D38604070D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Tree>
    <p:extLst>
      <p:ext uri="{BB962C8B-B14F-4D97-AF65-F5344CB8AC3E}">
        <p14:creationId xmlns:p14="http://schemas.microsoft.com/office/powerpoint/2010/main" val="1657910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101501-D038-4FD8-9193-B17A9C0EB59B}"/>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
        <p:nvSpPr>
          <p:cNvPr id="3" name="Speech Bubble: Rectangle 2">
            <a:extLst>
              <a:ext uri="{FF2B5EF4-FFF2-40B4-BE49-F238E27FC236}">
                <a16:creationId xmlns:a16="http://schemas.microsoft.com/office/drawing/2014/main" id="{39252435-7CCE-45A8-AD2A-44E2D730A9E6}"/>
              </a:ext>
            </a:extLst>
          </p:cNvPr>
          <p:cNvSpPr/>
          <p:nvPr/>
        </p:nvSpPr>
        <p:spPr>
          <a:xfrm>
            <a:off x="3058886" y="1853081"/>
            <a:ext cx="5704114" cy="2738177"/>
          </a:xfrm>
          <a:prstGeom prst="wedgeRectCallout">
            <a:avLst>
              <a:gd name="adj1" fmla="val -22895"/>
              <a:gd name="adj2" fmla="val 698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“There is a gap between who you are and what you are supposed to be.”</a:t>
            </a:r>
          </a:p>
          <a:p>
            <a:pPr algn="r"/>
            <a:r>
              <a:rPr lang="en-US" sz="2400" dirty="0"/>
              <a:t>-youth focus group participant</a:t>
            </a:r>
          </a:p>
        </p:txBody>
      </p:sp>
      <p:sp>
        <p:nvSpPr>
          <p:cNvPr id="4" name="TextBox 3">
            <a:extLst>
              <a:ext uri="{FF2B5EF4-FFF2-40B4-BE49-F238E27FC236}">
                <a16:creationId xmlns:a16="http://schemas.microsoft.com/office/drawing/2014/main" id="{3D923631-C04C-492C-A5E2-26DAAC12689D}"/>
              </a:ext>
            </a:extLst>
          </p:cNvPr>
          <p:cNvSpPr txBox="1"/>
          <p:nvPr/>
        </p:nvSpPr>
        <p:spPr>
          <a:xfrm>
            <a:off x="811002" y="899740"/>
            <a:ext cx="10273553" cy="523220"/>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p:spPr>
        <p:txBody>
          <a:bodyPr wrap="square" rtlCol="0">
            <a:spAutoFit/>
          </a:bodyPr>
          <a:lstStyle/>
          <a:p>
            <a:r>
              <a:rPr lang="en-US" sz="2800" dirty="0"/>
              <a:t>Social Media and Technology</a:t>
            </a:r>
          </a:p>
        </p:txBody>
      </p:sp>
      <p:pic>
        <p:nvPicPr>
          <p:cNvPr id="5" name="Picture 4">
            <a:extLst>
              <a:ext uri="{FF2B5EF4-FFF2-40B4-BE49-F238E27FC236}">
                <a16:creationId xmlns:a16="http://schemas.microsoft.com/office/drawing/2014/main" id="{32706245-ACEB-4AAA-9DD6-312990F634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Tree>
    <p:extLst>
      <p:ext uri="{BB962C8B-B14F-4D97-AF65-F5344CB8AC3E}">
        <p14:creationId xmlns:p14="http://schemas.microsoft.com/office/powerpoint/2010/main" val="1833662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184D737-60D8-46FE-8134-546F0E87130E}"/>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3" name="Speech Bubble: Rectangle 2">
            <a:extLst>
              <a:ext uri="{FF2B5EF4-FFF2-40B4-BE49-F238E27FC236}">
                <a16:creationId xmlns:a16="http://schemas.microsoft.com/office/drawing/2014/main" id="{B91B3356-8108-4960-9F38-C3B3544583FF}"/>
              </a:ext>
            </a:extLst>
          </p:cNvPr>
          <p:cNvSpPr/>
          <p:nvPr/>
        </p:nvSpPr>
        <p:spPr>
          <a:xfrm>
            <a:off x="3668904" y="1971307"/>
            <a:ext cx="4854191" cy="2915386"/>
          </a:xfrm>
          <a:prstGeom prst="wedgeRectCallout">
            <a:avLst>
              <a:gd name="adj1" fmla="val -10782"/>
              <a:gd name="adj2" fmla="val 70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“You have to be a certain type of person to find comfort here.”</a:t>
            </a:r>
          </a:p>
          <a:p>
            <a:pPr algn="r"/>
            <a:r>
              <a:rPr lang="en-US" sz="2400" i="1" dirty="0"/>
              <a:t>-youth focus group participant</a:t>
            </a:r>
            <a:endParaRPr lang="en-US" sz="2400" dirty="0"/>
          </a:p>
        </p:txBody>
      </p:sp>
      <p:sp>
        <p:nvSpPr>
          <p:cNvPr id="4" name="TextBox 3">
            <a:extLst>
              <a:ext uri="{FF2B5EF4-FFF2-40B4-BE49-F238E27FC236}">
                <a16:creationId xmlns:a16="http://schemas.microsoft.com/office/drawing/2014/main" id="{4CE2C1B2-F25E-422B-B7D0-C42A939E330B}"/>
              </a:ext>
            </a:extLst>
          </p:cNvPr>
          <p:cNvSpPr txBox="1"/>
          <p:nvPr/>
        </p:nvSpPr>
        <p:spPr>
          <a:xfrm>
            <a:off x="811002" y="899740"/>
            <a:ext cx="10273553" cy="523220"/>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p:spPr>
        <p:txBody>
          <a:bodyPr wrap="square" rtlCol="0">
            <a:spAutoFit/>
          </a:bodyPr>
          <a:lstStyle/>
          <a:p>
            <a:r>
              <a:rPr lang="en-US" sz="2800" dirty="0"/>
              <a:t>Judgement and Lack of Acceptance</a:t>
            </a:r>
          </a:p>
        </p:txBody>
      </p:sp>
      <p:pic>
        <p:nvPicPr>
          <p:cNvPr id="5" name="Picture 4">
            <a:extLst>
              <a:ext uri="{FF2B5EF4-FFF2-40B4-BE49-F238E27FC236}">
                <a16:creationId xmlns:a16="http://schemas.microsoft.com/office/drawing/2014/main" id="{93F8C927-DBE2-4D66-B32D-1C29622097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Tree>
    <p:extLst>
      <p:ext uri="{BB962C8B-B14F-4D97-AF65-F5344CB8AC3E}">
        <p14:creationId xmlns:p14="http://schemas.microsoft.com/office/powerpoint/2010/main" val="1821915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7EC7AF8-9645-4D87-A75E-7A8320EA15DF}"/>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
        <p:nvSpPr>
          <p:cNvPr id="3" name="Speech Bubble: Rectangle 2">
            <a:extLst>
              <a:ext uri="{FF2B5EF4-FFF2-40B4-BE49-F238E27FC236}">
                <a16:creationId xmlns:a16="http://schemas.microsoft.com/office/drawing/2014/main" id="{D91E8A96-E89C-45E1-88EA-21D129B5A1DC}"/>
              </a:ext>
            </a:extLst>
          </p:cNvPr>
          <p:cNvSpPr/>
          <p:nvPr/>
        </p:nvSpPr>
        <p:spPr>
          <a:xfrm>
            <a:off x="2536371" y="1961103"/>
            <a:ext cx="6825344" cy="2500365"/>
          </a:xfrm>
          <a:prstGeom prst="wedgeRectCallout">
            <a:avLst>
              <a:gd name="adj1" fmla="val -20318"/>
              <a:gd name="adj2" fmla="val 674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“There is a lot of space between kids and adults.”</a:t>
            </a:r>
          </a:p>
          <a:p>
            <a:pPr algn="r"/>
            <a:r>
              <a:rPr lang="en-US" sz="2400" i="1" dirty="0"/>
              <a:t>-youth focus group participant</a:t>
            </a:r>
            <a:endParaRPr lang="en-US" sz="2400" dirty="0"/>
          </a:p>
        </p:txBody>
      </p:sp>
      <p:sp>
        <p:nvSpPr>
          <p:cNvPr id="4" name="TextBox 3">
            <a:extLst>
              <a:ext uri="{FF2B5EF4-FFF2-40B4-BE49-F238E27FC236}">
                <a16:creationId xmlns:a16="http://schemas.microsoft.com/office/drawing/2014/main" id="{C92D1E99-C6EC-46DA-B339-360842B3F72D}"/>
              </a:ext>
            </a:extLst>
          </p:cNvPr>
          <p:cNvSpPr txBox="1"/>
          <p:nvPr/>
        </p:nvSpPr>
        <p:spPr>
          <a:xfrm>
            <a:off x="811002" y="899740"/>
            <a:ext cx="10273553" cy="523220"/>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p:spPr>
        <p:txBody>
          <a:bodyPr wrap="square" rtlCol="0">
            <a:spAutoFit/>
          </a:bodyPr>
          <a:lstStyle/>
          <a:p>
            <a:r>
              <a:rPr lang="en-US" sz="2800" dirty="0"/>
              <a:t>Lack of Connection to a Caring Adult</a:t>
            </a:r>
          </a:p>
        </p:txBody>
      </p:sp>
      <p:pic>
        <p:nvPicPr>
          <p:cNvPr id="5" name="Picture 4">
            <a:extLst>
              <a:ext uri="{FF2B5EF4-FFF2-40B4-BE49-F238E27FC236}">
                <a16:creationId xmlns:a16="http://schemas.microsoft.com/office/drawing/2014/main" id="{1FF98ACA-EE25-4C1C-8FB4-69C1DDE6C1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Tree>
    <p:extLst>
      <p:ext uri="{BB962C8B-B14F-4D97-AF65-F5344CB8AC3E}">
        <p14:creationId xmlns:p14="http://schemas.microsoft.com/office/powerpoint/2010/main" val="2991303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477AE64-E0E9-4F12-8570-E2CA88826126}"/>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
        <p:nvSpPr>
          <p:cNvPr id="3" name="Speech Bubble: Rectangle 2">
            <a:extLst>
              <a:ext uri="{FF2B5EF4-FFF2-40B4-BE49-F238E27FC236}">
                <a16:creationId xmlns:a16="http://schemas.microsoft.com/office/drawing/2014/main" id="{9A4F4EC0-5CA3-4503-8EF0-1FD2FFD5D553}"/>
              </a:ext>
            </a:extLst>
          </p:cNvPr>
          <p:cNvSpPr/>
          <p:nvPr/>
        </p:nvSpPr>
        <p:spPr>
          <a:xfrm>
            <a:off x="2547258" y="2059074"/>
            <a:ext cx="6760028" cy="2500365"/>
          </a:xfrm>
          <a:prstGeom prst="wedgeRectCallout">
            <a:avLst>
              <a:gd name="adj1" fmla="val -20318"/>
              <a:gd name="adj2" fmla="val 674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t>
            </a:r>
            <a:r>
              <a:rPr lang="en-US" sz="2800" i="1" dirty="0"/>
              <a:t>We need to create bonds outside, in addition to school so that you can find where you belong.”</a:t>
            </a:r>
          </a:p>
          <a:p>
            <a:pPr algn="r"/>
            <a:r>
              <a:rPr lang="en-US" sz="2400" i="1" dirty="0"/>
              <a:t>-youth focus group participant</a:t>
            </a:r>
            <a:endParaRPr lang="en-US" sz="2400" dirty="0"/>
          </a:p>
        </p:txBody>
      </p:sp>
      <p:sp>
        <p:nvSpPr>
          <p:cNvPr id="4" name="TextBox 3">
            <a:extLst>
              <a:ext uri="{FF2B5EF4-FFF2-40B4-BE49-F238E27FC236}">
                <a16:creationId xmlns:a16="http://schemas.microsoft.com/office/drawing/2014/main" id="{722C769B-B1A8-4D00-BF90-FD6CE0B7B794}"/>
              </a:ext>
            </a:extLst>
          </p:cNvPr>
          <p:cNvSpPr txBox="1"/>
          <p:nvPr/>
        </p:nvSpPr>
        <p:spPr>
          <a:xfrm>
            <a:off x="811002" y="899740"/>
            <a:ext cx="10273553" cy="523220"/>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p:spPr>
        <p:txBody>
          <a:bodyPr wrap="square" rtlCol="0">
            <a:spAutoFit/>
          </a:bodyPr>
          <a:lstStyle/>
          <a:p>
            <a:r>
              <a:rPr lang="en-US" sz="2800" dirty="0"/>
              <a:t>Lack of Prosocial Activities</a:t>
            </a:r>
          </a:p>
        </p:txBody>
      </p:sp>
      <p:pic>
        <p:nvPicPr>
          <p:cNvPr id="5" name="Picture 4">
            <a:extLst>
              <a:ext uri="{FF2B5EF4-FFF2-40B4-BE49-F238E27FC236}">
                <a16:creationId xmlns:a16="http://schemas.microsoft.com/office/drawing/2014/main" id="{D54FC306-6DDA-49E8-BE2B-0E7B901B29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Tree>
    <p:extLst>
      <p:ext uri="{BB962C8B-B14F-4D97-AF65-F5344CB8AC3E}">
        <p14:creationId xmlns:p14="http://schemas.microsoft.com/office/powerpoint/2010/main" val="2340049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584AB3-4F9C-4978-8D52-AF1848976E48}"/>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
        <p:nvSpPr>
          <p:cNvPr id="3" name="Speech Bubble: Rectangle 2">
            <a:extLst>
              <a:ext uri="{FF2B5EF4-FFF2-40B4-BE49-F238E27FC236}">
                <a16:creationId xmlns:a16="http://schemas.microsoft.com/office/drawing/2014/main" id="{BA68072D-15AF-414F-AF46-A458385D0D3F}"/>
              </a:ext>
            </a:extLst>
          </p:cNvPr>
          <p:cNvSpPr/>
          <p:nvPr/>
        </p:nvSpPr>
        <p:spPr>
          <a:xfrm>
            <a:off x="2711380" y="2356095"/>
            <a:ext cx="6769240" cy="2648059"/>
          </a:xfrm>
          <a:prstGeom prst="wedgeRectCallout">
            <a:avLst>
              <a:gd name="adj1" fmla="val -20318"/>
              <a:gd name="adj2" fmla="val 674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“We don’t have the capacity to respond until the crisis hits- it’s like waiting until the tooth explodes before going to the dentist.”</a:t>
            </a:r>
          </a:p>
          <a:p>
            <a:pPr algn="r"/>
            <a:r>
              <a:rPr lang="en-US" sz="2400" i="1" dirty="0"/>
              <a:t>-adult focus group participant</a:t>
            </a:r>
            <a:endParaRPr lang="en-US" sz="2400" dirty="0"/>
          </a:p>
        </p:txBody>
      </p:sp>
      <p:sp>
        <p:nvSpPr>
          <p:cNvPr id="4" name="TextBox 3">
            <a:extLst>
              <a:ext uri="{FF2B5EF4-FFF2-40B4-BE49-F238E27FC236}">
                <a16:creationId xmlns:a16="http://schemas.microsoft.com/office/drawing/2014/main" id="{CE7712E7-1244-4DB6-B052-EF5C21E5C47A}"/>
              </a:ext>
            </a:extLst>
          </p:cNvPr>
          <p:cNvSpPr txBox="1"/>
          <p:nvPr/>
        </p:nvSpPr>
        <p:spPr>
          <a:xfrm>
            <a:off x="811002" y="899740"/>
            <a:ext cx="10273553" cy="954107"/>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p:spPr>
        <p:txBody>
          <a:bodyPr wrap="square" rtlCol="0">
            <a:spAutoFit/>
          </a:bodyPr>
          <a:lstStyle/>
          <a:p>
            <a:r>
              <a:rPr lang="en-US" sz="2800" dirty="0"/>
              <a:t>Substance Use, Mental Disorders, Trauma History and Availability of Behavioral Health Care</a:t>
            </a:r>
          </a:p>
        </p:txBody>
      </p:sp>
      <p:pic>
        <p:nvPicPr>
          <p:cNvPr id="5" name="Picture 4">
            <a:extLst>
              <a:ext uri="{FF2B5EF4-FFF2-40B4-BE49-F238E27FC236}">
                <a16:creationId xmlns:a16="http://schemas.microsoft.com/office/drawing/2014/main" id="{9A3F1B6B-2BC7-4EB0-8CCD-FDC04D6477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Tree>
    <p:extLst>
      <p:ext uri="{BB962C8B-B14F-4D97-AF65-F5344CB8AC3E}">
        <p14:creationId xmlns:p14="http://schemas.microsoft.com/office/powerpoint/2010/main" val="3039518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Key findings – Existing protective factors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2062975"/>
            <a:ext cx="11571111" cy="4412887"/>
          </a:xfrm>
        </p:spPr>
        <p:txBody>
          <a:bodyPr anchor="t">
            <a:normAutofit/>
          </a:bodyPr>
          <a:lstStyle/>
          <a:p>
            <a:r>
              <a:rPr lang="en-US" sz="2600" dirty="0"/>
              <a:t>Resources and youth suicide prevention efforts</a:t>
            </a:r>
          </a:p>
          <a:p>
            <a:r>
              <a:rPr lang="en-US" sz="2600" dirty="0"/>
              <a:t>Availability of prosocial activities</a:t>
            </a:r>
          </a:p>
          <a:p>
            <a:endParaRPr lang="en-US" sz="2600" dirty="0"/>
          </a:p>
          <a:p>
            <a:pPr marL="0" indent="0">
              <a:buNone/>
            </a:pPr>
            <a:endParaRPr lang="en-US" sz="2300" dirty="0"/>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149589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Key findings – Suicide intervention and prevention activities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2062975"/>
            <a:ext cx="11571111" cy="4412887"/>
          </a:xfrm>
        </p:spPr>
        <p:txBody>
          <a:bodyPr anchor="t">
            <a:normAutofit/>
          </a:bodyPr>
          <a:lstStyle/>
          <a:p>
            <a:r>
              <a:rPr lang="en-US" sz="2600" dirty="0"/>
              <a:t>When experiencing a mental health or suicide related crisis youth go to other youth for help or go to no one. </a:t>
            </a:r>
          </a:p>
          <a:p>
            <a:r>
              <a:rPr lang="en-US" sz="2600" dirty="0"/>
              <a:t>Youth and parents do not feel equipped to respond when someone expresses suicidality, or how to grieve and recover when there has been a loss.</a:t>
            </a:r>
          </a:p>
          <a:p>
            <a:r>
              <a:rPr lang="en-US" sz="2600" dirty="0"/>
              <a:t>Youth and parents are confused about how to navigate the behavioral health system and what to expect when referred for help.</a:t>
            </a:r>
          </a:p>
          <a:p>
            <a:r>
              <a:rPr lang="en-US" sz="2600" dirty="0"/>
              <a:t>Focus group participants expressed concerns with youth returning to school following a suicide attempt or mental health crisis.</a:t>
            </a:r>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519606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4EA5E-0641-4587-814C-D30138AC7703}"/>
              </a:ext>
            </a:extLst>
          </p:cNvPr>
          <p:cNvSpPr>
            <a:spLocks noGrp="1"/>
          </p:cNvSpPr>
          <p:nvPr>
            <p:ph type="title"/>
          </p:nvPr>
        </p:nvSpPr>
        <p:spPr/>
        <p:txBody>
          <a:bodyPr/>
          <a:lstStyle/>
          <a:p>
            <a:r>
              <a:rPr lang="en-US" dirty="0"/>
              <a:t>Background and Purpose</a:t>
            </a:r>
          </a:p>
        </p:txBody>
      </p:sp>
      <p:sp>
        <p:nvSpPr>
          <p:cNvPr id="3" name="Content Placeholder 2">
            <a:extLst>
              <a:ext uri="{FF2B5EF4-FFF2-40B4-BE49-F238E27FC236}">
                <a16:creationId xmlns:a16="http://schemas.microsoft.com/office/drawing/2014/main" id="{B05FAD1D-D77A-4B6E-9D26-278948668EBE}"/>
              </a:ext>
            </a:extLst>
          </p:cNvPr>
          <p:cNvSpPr>
            <a:spLocks noGrp="1"/>
          </p:cNvSpPr>
          <p:nvPr>
            <p:ph idx="1"/>
          </p:nvPr>
        </p:nvSpPr>
        <p:spPr>
          <a:xfrm>
            <a:off x="276226" y="1873956"/>
            <a:ext cx="11644841" cy="4469694"/>
          </a:xfrm>
        </p:spPr>
        <p:txBody>
          <a:bodyPr>
            <a:normAutofit fontScale="92500" lnSpcReduction="10000"/>
          </a:bodyPr>
          <a:lstStyle/>
          <a:p>
            <a:pPr marL="282575" indent="-282575">
              <a:lnSpc>
                <a:spcPct val="120000"/>
              </a:lnSpc>
              <a:spcBef>
                <a:spcPts val="0"/>
              </a:spcBef>
              <a:spcAft>
                <a:spcPts val="0"/>
              </a:spcAft>
            </a:pPr>
            <a:endParaRPr lang="en-US" dirty="0"/>
          </a:p>
          <a:p>
            <a:pPr marL="282575" indent="-282575">
              <a:lnSpc>
                <a:spcPct val="120000"/>
              </a:lnSpc>
              <a:spcBef>
                <a:spcPts val="0"/>
              </a:spcBef>
              <a:spcAft>
                <a:spcPts val="0"/>
              </a:spcAft>
            </a:pPr>
            <a:endParaRPr lang="en-US" dirty="0"/>
          </a:p>
          <a:p>
            <a:pPr marL="282575" indent="-282575">
              <a:lnSpc>
                <a:spcPct val="120000"/>
              </a:lnSpc>
              <a:spcBef>
                <a:spcPts val="0"/>
              </a:spcBef>
              <a:spcAft>
                <a:spcPts val="0"/>
              </a:spcAft>
            </a:pPr>
            <a:r>
              <a:rPr lang="en-US" sz="2200" dirty="0"/>
              <a:t>In December 2017, the Colorado Office of the Attorney General, Office of Community Engagement, hired HMA to study four counties in the state:</a:t>
            </a:r>
          </a:p>
          <a:p>
            <a:pPr marL="606575" lvl="1" indent="-282575">
              <a:lnSpc>
                <a:spcPct val="120000"/>
              </a:lnSpc>
              <a:spcBef>
                <a:spcPts val="0"/>
              </a:spcBef>
              <a:spcAft>
                <a:spcPts val="0"/>
              </a:spcAft>
            </a:pPr>
            <a:r>
              <a:rPr lang="en-US" sz="1900" dirty="0"/>
              <a:t>El Paso, La Plata, Mesa and Pueblo, which had experienced recent suicide clusters among middle and high school-aged youth and had historically high rates of suicide.</a:t>
            </a:r>
          </a:p>
          <a:p>
            <a:pPr marL="324000" lvl="1" indent="0">
              <a:lnSpc>
                <a:spcPct val="120000"/>
              </a:lnSpc>
              <a:spcBef>
                <a:spcPts val="0"/>
              </a:spcBef>
              <a:spcAft>
                <a:spcPts val="0"/>
              </a:spcAft>
              <a:buNone/>
            </a:pPr>
            <a:endParaRPr lang="en-US" sz="2000" dirty="0"/>
          </a:p>
          <a:p>
            <a:r>
              <a:rPr lang="en-US" sz="2200" dirty="0"/>
              <a:t>Key partners to this effort included the Office of Suicide Prevention at the Colorado Department of Public Health and Environment (CDPHE), local public health agencies, school districts and community mental health agencies in each of the four counties.</a:t>
            </a:r>
          </a:p>
          <a:p>
            <a:endParaRPr lang="en-US" sz="2200" dirty="0"/>
          </a:p>
          <a:p>
            <a:r>
              <a:rPr lang="en-US" sz="2200" dirty="0"/>
              <a:t>HMA analyzed the data collected to identify themes and presented recommendations for consideration to inspire support for suicide prevention and to drive the targeting of resources. </a:t>
            </a:r>
          </a:p>
          <a:p>
            <a:pPr marL="0" indent="0">
              <a:buNone/>
            </a:pPr>
            <a:endParaRPr lang="en-US" dirty="0"/>
          </a:p>
          <a:p>
            <a:pPr marL="0" indent="0">
              <a:buNone/>
            </a:pPr>
            <a:endParaRPr lang="en-US" dirty="0"/>
          </a:p>
          <a:p>
            <a:endParaRPr lang="en-US" dirty="0"/>
          </a:p>
        </p:txBody>
      </p:sp>
      <p:pic>
        <p:nvPicPr>
          <p:cNvPr id="5" name="Picture 4">
            <a:extLst>
              <a:ext uri="{FF2B5EF4-FFF2-40B4-BE49-F238E27FC236}">
                <a16:creationId xmlns:a16="http://schemas.microsoft.com/office/drawing/2014/main" id="{274AD3CD-0BA2-4DAC-82FA-B7C1513677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
        <p:nvSpPr>
          <p:cNvPr id="6" name="Slide Number Placeholder 5">
            <a:extLst>
              <a:ext uri="{FF2B5EF4-FFF2-40B4-BE49-F238E27FC236}">
                <a16:creationId xmlns:a16="http://schemas.microsoft.com/office/drawing/2014/main" id="{762AC428-1EAA-4001-A338-A5EB2549AE2E}"/>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854198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Key findings – barriers and facilitators of prevention</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2062975"/>
            <a:ext cx="11571111" cy="4412887"/>
          </a:xfrm>
        </p:spPr>
        <p:txBody>
          <a:bodyPr anchor="t">
            <a:normAutofit/>
          </a:bodyPr>
          <a:lstStyle/>
          <a:p>
            <a:pPr marL="0" indent="0">
              <a:buNone/>
            </a:pPr>
            <a:r>
              <a:rPr lang="en-US" sz="2000" dirty="0"/>
              <a:t>Facilitators</a:t>
            </a:r>
          </a:p>
          <a:p>
            <a:r>
              <a:rPr lang="en-US" sz="2000" dirty="0"/>
              <a:t>High levels of support for youth suicide prevention – whether it is coming from the intra-organizational level, cross-agency collaboration, or, in some counties, general community members. </a:t>
            </a:r>
          </a:p>
          <a:p>
            <a:r>
              <a:rPr lang="en-US" sz="2000" dirty="0"/>
              <a:t>Communities have initiated collaborative efforts to maintain the momentum and interest to prevent youth suicide.</a:t>
            </a:r>
          </a:p>
          <a:p>
            <a:pPr marL="0" indent="0">
              <a:buNone/>
            </a:pPr>
            <a:r>
              <a:rPr lang="en-US" sz="2000" dirty="0"/>
              <a:t>Barriers</a:t>
            </a:r>
          </a:p>
          <a:p>
            <a:r>
              <a:rPr lang="en-US" sz="2000" dirty="0"/>
              <a:t>Not enough resources to effectively implement youth suicide prevention, intervention, and </a:t>
            </a:r>
            <a:r>
              <a:rPr lang="en-US" sz="2000" dirty="0" err="1"/>
              <a:t>postvention</a:t>
            </a:r>
            <a:r>
              <a:rPr lang="en-US" sz="2000" dirty="0"/>
              <a:t> activities. </a:t>
            </a:r>
          </a:p>
          <a:p>
            <a:r>
              <a:rPr lang="en-US" sz="2000" dirty="0"/>
              <a:t>Dearth of mental health providers overall in these communities.</a:t>
            </a:r>
          </a:p>
          <a:p>
            <a:r>
              <a:rPr lang="en-US" sz="2000" dirty="0"/>
              <a:t>Inter-organizational barriers</a:t>
            </a:r>
          </a:p>
          <a:p>
            <a:r>
              <a:rPr lang="en-US" sz="2000" dirty="0"/>
              <a:t>Lack of understanding about the public health approach</a:t>
            </a:r>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1532909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County specific findings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310444" y="1943110"/>
            <a:ext cx="11571111" cy="4412887"/>
          </a:xfrm>
        </p:spPr>
        <p:txBody>
          <a:bodyPr anchor="t">
            <a:normAutofit lnSpcReduction="10000"/>
          </a:bodyPr>
          <a:lstStyle/>
          <a:p>
            <a:r>
              <a:rPr lang="en-US" sz="2600" dirty="0"/>
              <a:t>Within each county there are distinct communities.</a:t>
            </a:r>
          </a:p>
          <a:p>
            <a:r>
              <a:rPr lang="en-US" sz="2600" dirty="0"/>
              <a:t>In Northern Colorado Springs, the pressure to perform and achieve was very pronounced. </a:t>
            </a:r>
          </a:p>
          <a:p>
            <a:r>
              <a:rPr lang="en-US" sz="2600" dirty="0"/>
              <a:t>Youth are not learning how to take care of their mental health and self-care is not a priority. </a:t>
            </a:r>
          </a:p>
          <a:p>
            <a:r>
              <a:rPr lang="en-US" sz="2600" dirty="0"/>
              <a:t>Youth do not want to disappoint their parents and fear big consequences for their future if they make mistakes or fail.</a:t>
            </a:r>
          </a:p>
          <a:p>
            <a:r>
              <a:rPr lang="en-US" sz="2600" dirty="0"/>
              <a:t>Additionally, a theme heard in groups across all four counties that related to a lack of acceptance or tolerance for people’s differences was also more strongly present in El Paso County, and particularly so for LGBTQ+ youth. </a:t>
            </a:r>
          </a:p>
          <a:p>
            <a:pPr marL="0" indent="0">
              <a:buNone/>
            </a:pPr>
            <a:endParaRPr lang="en-US" dirty="0"/>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1204648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County specific findings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310444" y="1943110"/>
            <a:ext cx="11571111" cy="4412887"/>
          </a:xfrm>
        </p:spPr>
        <p:txBody>
          <a:bodyPr anchor="t">
            <a:normAutofit/>
          </a:bodyPr>
          <a:lstStyle/>
          <a:p>
            <a:r>
              <a:rPr lang="en-US" sz="2600" dirty="0"/>
              <a:t>In La Plata County, Durango, Bayfield and Ignacio are all very different and each has its own unique identity. </a:t>
            </a:r>
          </a:p>
          <a:p>
            <a:r>
              <a:rPr lang="en-US" sz="2600" dirty="0"/>
              <a:t>Low participation from Bayfield and Ignacio-did not have the time necessary to build trust in these communities.</a:t>
            </a:r>
          </a:p>
          <a:p>
            <a:r>
              <a:rPr lang="en-US" sz="2600" dirty="0"/>
              <a:t>More pronounced in La Plata County compared to the other counties in the project, was the personal connection everybody feels when a suicide occurs because everyone knows each other. </a:t>
            </a:r>
          </a:p>
          <a:p>
            <a:r>
              <a:rPr lang="en-US" sz="2600" dirty="0"/>
              <a:t>Participants in La Plata county expressed more often that access to behavioral healthcare is an issue.</a:t>
            </a:r>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2213724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County specific findings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310444" y="1943110"/>
            <a:ext cx="11571111" cy="4412887"/>
          </a:xfrm>
        </p:spPr>
        <p:txBody>
          <a:bodyPr anchor="t">
            <a:normAutofit/>
          </a:bodyPr>
          <a:lstStyle/>
          <a:p>
            <a:r>
              <a:rPr lang="en-US" sz="2600" dirty="0"/>
              <a:t>In Mesa County the “boom and bust’ economy and the sense of two cultures-the “haves” and “have nots” was more pronounced.</a:t>
            </a:r>
          </a:p>
          <a:p>
            <a:r>
              <a:rPr lang="en-US" sz="2600" dirty="0"/>
              <a:t>Many of the participants noted that there is a lack of access to affordable and available activities for youth in Grand Junction, and expressed a lot of frustration that there is no city recreation center or program.</a:t>
            </a:r>
          </a:p>
          <a:p>
            <a:r>
              <a:rPr lang="en-US" sz="2600" dirty="0"/>
              <a:t>In Mesa County there is a stronger sense that suicide has become part of the culture and norm for the community.</a:t>
            </a:r>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890474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County specific findings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310444" y="1910453"/>
            <a:ext cx="11571111" cy="4412887"/>
          </a:xfrm>
        </p:spPr>
        <p:txBody>
          <a:bodyPr anchor="t">
            <a:normAutofit/>
          </a:bodyPr>
          <a:lstStyle/>
          <a:p>
            <a:r>
              <a:rPr lang="en-US" sz="2600" dirty="0"/>
              <a:t>Pueblo county was most unique of the four counties.</a:t>
            </a:r>
          </a:p>
          <a:p>
            <a:r>
              <a:rPr lang="en-US" sz="2600" dirty="0"/>
              <a:t>Culture of secrecy in Pueblo-made it difficult to get participation. </a:t>
            </a:r>
          </a:p>
          <a:p>
            <a:r>
              <a:rPr lang="en-US" sz="2600" dirty="0"/>
              <a:t>Generational poverty, substance use and trauma is leading to cyclical hopelessness.</a:t>
            </a:r>
          </a:p>
          <a:p>
            <a:r>
              <a:rPr lang="en-US" sz="2600" dirty="0"/>
              <a:t>There is a mistrust of systems, including the behavioral health system which makes follow up for care and support a challenge.</a:t>
            </a:r>
          </a:p>
          <a:p>
            <a:endParaRPr lang="en-US" sz="2600" dirty="0"/>
          </a:p>
          <a:p>
            <a:endParaRPr lang="en-US" sz="2600" dirty="0"/>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128652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Limitations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2062975"/>
            <a:ext cx="11571111" cy="4412887"/>
          </a:xfrm>
        </p:spPr>
        <p:txBody>
          <a:bodyPr anchor="t">
            <a:normAutofit fontScale="92500" lnSpcReduction="10000"/>
          </a:bodyPr>
          <a:lstStyle/>
          <a:p>
            <a:r>
              <a:rPr lang="en-US" sz="2600" dirty="0"/>
              <a:t>Identification of key informants for interviews was limited to those identified by the Office of Suicide Prevention and other key stakeholders in the first round of interviews.</a:t>
            </a:r>
          </a:p>
          <a:p>
            <a:r>
              <a:rPr lang="en-US" sz="2600" dirty="0"/>
              <a:t>Focus group participants were recruited with the assistance of our partner agencies and were intentionally not advertised more broadly in an effort to protect participants who had recently experienced a suicide death or were themselves experiencing suicidality.</a:t>
            </a:r>
          </a:p>
          <a:p>
            <a:r>
              <a:rPr lang="en-US" sz="2600" dirty="0"/>
              <a:t>Focus groups varied in size so when the groups were small the experience and opinions of a broader group were not captured. </a:t>
            </a:r>
          </a:p>
          <a:p>
            <a:r>
              <a:rPr lang="en-US" sz="2600" dirty="0"/>
              <a:t>Focus groups were held over a significant time span (February –June 2018) which can expose participants to events that may influence perceptions and opinions.</a:t>
            </a:r>
          </a:p>
          <a:p>
            <a:r>
              <a:rPr lang="en-US" sz="2600" dirty="0"/>
              <a:t>Inability due to time and budget to invest in drawing out participation from various diverse communities within each county.</a:t>
            </a:r>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293100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1896533"/>
            <a:ext cx="11571111" cy="4579330"/>
          </a:xfrm>
        </p:spPr>
        <p:txBody>
          <a:bodyPr anchor="t">
            <a:normAutofit fontScale="92500" lnSpcReduction="20000"/>
          </a:bodyPr>
          <a:lstStyle/>
          <a:p>
            <a:r>
              <a:rPr lang="en-US" sz="2600" dirty="0"/>
              <a:t>Eight core recommendations came out of this study: </a:t>
            </a:r>
          </a:p>
          <a:p>
            <a:pPr marL="781200" lvl="1" indent="-457200">
              <a:buFont typeface="+mj-lt"/>
              <a:buAutoNum type="arabicPeriod"/>
            </a:pPr>
            <a:r>
              <a:rPr lang="en-US" sz="2300" dirty="0"/>
              <a:t>Prioritize relationship building between adults and youth.</a:t>
            </a:r>
          </a:p>
          <a:p>
            <a:pPr marL="781200" lvl="1" indent="-457200">
              <a:buFont typeface="+mj-lt"/>
              <a:buAutoNum type="arabicPeriod"/>
            </a:pPr>
            <a:r>
              <a:rPr lang="en-US" sz="2300" dirty="0"/>
              <a:t>Create a culture of support for youth in crisis and post-crisis.</a:t>
            </a:r>
          </a:p>
          <a:p>
            <a:pPr marL="781200" lvl="1" indent="-457200">
              <a:buFont typeface="+mj-lt"/>
              <a:buAutoNum type="arabicPeriod"/>
            </a:pPr>
            <a:r>
              <a:rPr lang="en-US" sz="2300" dirty="0"/>
              <a:t>Implement programs and strategies that build resilience and coping skills.</a:t>
            </a:r>
          </a:p>
          <a:p>
            <a:pPr marL="781200" lvl="1" indent="-457200">
              <a:buFont typeface="+mj-lt"/>
              <a:buAutoNum type="arabicPeriod"/>
            </a:pPr>
            <a:r>
              <a:rPr lang="en-US" sz="2300" dirty="0"/>
              <a:t>Increase access to pro-social activities and supportive environments.</a:t>
            </a:r>
          </a:p>
          <a:p>
            <a:pPr marL="781200" lvl="1" indent="-457200">
              <a:buFont typeface="+mj-lt"/>
              <a:buAutoNum type="arabicPeriod"/>
            </a:pPr>
            <a:r>
              <a:rPr lang="en-US" sz="2300" dirty="0"/>
              <a:t>Increase funding, length of funding periods, and flexibility of funding for the primary prevention of youth suicide.</a:t>
            </a:r>
          </a:p>
          <a:p>
            <a:pPr marL="781200" lvl="1" indent="-457200">
              <a:buFont typeface="+mj-lt"/>
              <a:buAutoNum type="arabicPeriod"/>
            </a:pPr>
            <a:r>
              <a:rPr lang="en-US" sz="2300" dirty="0"/>
              <a:t>Leverage current public awareness campaigns to destigmatize getting help for mental health needs, including suicidal ideation.</a:t>
            </a:r>
          </a:p>
          <a:p>
            <a:pPr marL="781200" lvl="1" indent="-457200">
              <a:buFont typeface="+mj-lt"/>
              <a:buAutoNum type="arabicPeriod"/>
            </a:pPr>
            <a:r>
              <a:rPr lang="en-US" sz="2300" dirty="0"/>
              <a:t>Create coalitions of providers and foster relationships between providers, schools and youth serving organizations.</a:t>
            </a:r>
          </a:p>
          <a:p>
            <a:pPr marL="781200" lvl="1" indent="-457200">
              <a:buFont typeface="+mj-lt"/>
              <a:buAutoNum type="arabicPeriod"/>
            </a:pPr>
            <a:r>
              <a:rPr lang="en-US" sz="2300" dirty="0"/>
              <a:t>Train media professionals on how to cover </a:t>
            </a:r>
            <a:r>
              <a:rPr lang="en-US" sz="2300"/>
              <a:t>suicide safely.</a:t>
            </a:r>
            <a:endParaRPr lang="en-US" sz="2300" dirty="0"/>
          </a:p>
          <a:p>
            <a:pPr marL="781200" lvl="1" indent="-457200">
              <a:buFont typeface="+mj-lt"/>
              <a:buAutoNum type="arabicPeriod"/>
            </a:pPr>
            <a:endParaRPr lang="en-US" sz="3200" dirty="0"/>
          </a:p>
          <a:p>
            <a:pPr marL="781200" lvl="1" indent="-457200">
              <a:buFont typeface="+mj-lt"/>
              <a:buAutoNum type="arabicPeriod"/>
            </a:pPr>
            <a:endParaRPr lang="en-US" sz="2300" dirty="0"/>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1411179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Douglas County Mental Health Initiative Key Takeaways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1896533"/>
            <a:ext cx="11571111" cy="4579330"/>
          </a:xfrm>
        </p:spPr>
        <p:txBody>
          <a:bodyPr anchor="t">
            <a:normAutofit/>
          </a:bodyPr>
          <a:lstStyle/>
          <a:p>
            <a:r>
              <a:rPr lang="en-US" sz="2600" dirty="0"/>
              <a:t>What are the similarities with the communities studied?</a:t>
            </a:r>
          </a:p>
          <a:p>
            <a:pPr marL="0" indent="0">
              <a:buNone/>
            </a:pPr>
            <a:endParaRPr lang="en-US" sz="2600" dirty="0"/>
          </a:p>
          <a:p>
            <a:r>
              <a:rPr lang="en-US" sz="2600" dirty="0"/>
              <a:t>What are the positive/protective factors in Douglas County that can be maximized and expanded?</a:t>
            </a:r>
          </a:p>
          <a:p>
            <a:endParaRPr lang="en-US" sz="2600" dirty="0"/>
          </a:p>
          <a:p>
            <a:r>
              <a:rPr lang="en-US" sz="2600" dirty="0"/>
              <a:t>Other thoughts and takeaways?</a:t>
            </a:r>
          </a:p>
          <a:p>
            <a:pPr marL="0" indent="0">
              <a:buNone/>
            </a:pPr>
            <a:endParaRPr lang="en-US" sz="2600" dirty="0"/>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3815637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Thank you!</a:t>
            </a:r>
          </a:p>
        </p:txBody>
      </p:sp>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28</a:t>
            </a:fld>
            <a:endParaRPr lang="en-US" dirty="0"/>
          </a:p>
        </p:txBody>
      </p:sp>
      <p:pic>
        <p:nvPicPr>
          <p:cNvPr id="8" name="Content Placeholder 7">
            <a:extLst>
              <a:ext uri="{FF2B5EF4-FFF2-40B4-BE49-F238E27FC236}">
                <a16:creationId xmlns:a16="http://schemas.microsoft.com/office/drawing/2014/main" id="{4AADAA11-935F-478B-A63B-834E46003A3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12842" y="1604443"/>
            <a:ext cx="9472668" cy="5393970"/>
          </a:xfrm>
          <a:prstGeom prst="rect">
            <a:avLst/>
          </a:prstGeom>
        </p:spPr>
      </p:pic>
      <p:sp>
        <p:nvSpPr>
          <p:cNvPr id="9" name="Rectangle 8">
            <a:extLst>
              <a:ext uri="{FF2B5EF4-FFF2-40B4-BE49-F238E27FC236}">
                <a16:creationId xmlns:a16="http://schemas.microsoft.com/office/drawing/2014/main" id="{3765A033-7E58-48C8-9636-AF5DBDE9C4DA}"/>
              </a:ext>
            </a:extLst>
          </p:cNvPr>
          <p:cNvSpPr/>
          <p:nvPr/>
        </p:nvSpPr>
        <p:spPr>
          <a:xfrm>
            <a:off x="2631688" y="2629395"/>
            <a:ext cx="6634976" cy="2308324"/>
          </a:xfrm>
          <a:prstGeom prst="rect">
            <a:avLst/>
          </a:prstGeom>
        </p:spPr>
        <p:txBody>
          <a:bodyPr wrap="square">
            <a:spAutoFit/>
          </a:bodyPr>
          <a:lstStyle/>
          <a:p>
            <a:pPr algn="ctr"/>
            <a:r>
              <a:rPr lang="en-US" b="1" cap="all" dirty="0">
                <a:solidFill>
                  <a:srgbClr val="0066A3"/>
                </a:solidFill>
                <a:latin typeface="Arial" charset="0"/>
                <a:ea typeface="Arial" charset="0"/>
                <a:cs typeface="Arial" charset="0"/>
              </a:rPr>
              <a:t>Shannon Breitzman</a:t>
            </a:r>
            <a:br>
              <a:rPr lang="en-US" dirty="0">
                <a:latin typeface="Arial" charset="0"/>
                <a:ea typeface="Arial" charset="0"/>
                <a:cs typeface="Arial" charset="0"/>
              </a:rPr>
            </a:br>
            <a:r>
              <a:rPr lang="en-US" i="1" dirty="0">
                <a:solidFill>
                  <a:schemeClr val="tx1">
                    <a:lumMod val="50000"/>
                    <a:lumOff val="50000"/>
                  </a:schemeClr>
                </a:solidFill>
                <a:latin typeface="Arial" charset="0"/>
                <a:ea typeface="Arial" charset="0"/>
                <a:cs typeface="Arial" charset="0"/>
              </a:rPr>
              <a:t>Principal</a:t>
            </a:r>
          </a:p>
          <a:p>
            <a:pPr algn="ctr"/>
            <a:endParaRPr lang="en-US" dirty="0">
              <a:latin typeface="Arial" charset="0"/>
              <a:ea typeface="Arial" charset="0"/>
              <a:cs typeface="Arial" charset="0"/>
            </a:endParaRPr>
          </a:p>
          <a:p>
            <a:pPr algn="ctr"/>
            <a:r>
              <a:rPr lang="en-US" dirty="0">
                <a:latin typeface="Arial" charset="0"/>
                <a:ea typeface="Arial" charset="0"/>
                <a:cs typeface="Arial" charset="0"/>
              </a:rPr>
              <a:t>720.638.6714 </a:t>
            </a:r>
            <a:r>
              <a:rPr lang="en-US" dirty="0">
                <a:solidFill>
                  <a:srgbClr val="86AB5D"/>
                </a:solidFill>
                <a:latin typeface="Arial" charset="0"/>
                <a:ea typeface="Arial" charset="0"/>
                <a:cs typeface="Arial" charset="0"/>
              </a:rPr>
              <a:t>| </a:t>
            </a:r>
            <a:r>
              <a:rPr lang="en-US" dirty="0">
                <a:latin typeface="Arial" charset="0"/>
                <a:ea typeface="Arial" charset="0"/>
                <a:cs typeface="Arial" charset="0"/>
              </a:rPr>
              <a:t>sbreitzman@healthmanagement.com</a:t>
            </a:r>
          </a:p>
          <a:p>
            <a:pPr algn="ctr"/>
            <a:endParaRPr lang="en-US" b="1" cap="all" dirty="0">
              <a:solidFill>
                <a:srgbClr val="0066A3"/>
              </a:solidFill>
              <a:latin typeface="Arial" charset="0"/>
              <a:ea typeface="Arial" charset="0"/>
              <a:cs typeface="Arial" charset="0"/>
            </a:endParaRPr>
          </a:p>
          <a:p>
            <a:pPr algn="ctr"/>
            <a:endParaRPr lang="en-US" dirty="0">
              <a:latin typeface="Arial" charset="0"/>
              <a:ea typeface="Arial" charset="0"/>
              <a:cs typeface="Arial" charset="0"/>
            </a:endParaRPr>
          </a:p>
          <a:p>
            <a:pPr algn="ctr"/>
            <a:endParaRPr lang="en-US" dirty="0">
              <a:latin typeface="Arial" charset="0"/>
              <a:ea typeface="Arial" charset="0"/>
              <a:cs typeface="Arial" charset="0"/>
            </a:endParaRPr>
          </a:p>
          <a:p>
            <a:pPr algn="ctr"/>
            <a:r>
              <a:rPr lang="en-US" dirty="0">
                <a:latin typeface="Arial" charset="0"/>
                <a:ea typeface="Arial" charset="0"/>
                <a:cs typeface="Arial" charset="0"/>
              </a:rPr>
              <a:t>www.healthmanagement.com</a:t>
            </a:r>
          </a:p>
        </p:txBody>
      </p:sp>
      <p:pic>
        <p:nvPicPr>
          <p:cNvPr id="10" name="Picture 9">
            <a:extLst>
              <a:ext uri="{FF2B5EF4-FFF2-40B4-BE49-F238E27FC236}">
                <a16:creationId xmlns:a16="http://schemas.microsoft.com/office/drawing/2014/main" id="{E07CDEFF-D6CF-4D3B-98B0-E7C7870DF3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06394" y="5376995"/>
            <a:ext cx="4026090" cy="146577"/>
          </a:xfrm>
          <a:prstGeom prst="rect">
            <a:avLst/>
          </a:prstGeom>
        </p:spPr>
      </p:pic>
    </p:spTree>
    <p:extLst>
      <p:ext uri="{BB962C8B-B14F-4D97-AF65-F5344CB8AC3E}">
        <p14:creationId xmlns:p14="http://schemas.microsoft.com/office/powerpoint/2010/main" val="1225078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Study Approach</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1896533"/>
            <a:ext cx="11571111" cy="4579330"/>
          </a:xfrm>
        </p:spPr>
        <p:txBody>
          <a:bodyPr>
            <a:normAutofit fontScale="77500" lnSpcReduction="20000"/>
          </a:bodyPr>
          <a:lstStyle/>
          <a:p>
            <a:r>
              <a:rPr lang="en-US" sz="2600" dirty="0"/>
              <a:t>Multipronged approach to learn about opportunities and approaches to youth suicide prevention in each target county, across Colorado. </a:t>
            </a:r>
          </a:p>
          <a:p>
            <a:pPr lvl="1"/>
            <a:r>
              <a:rPr lang="en-US" sz="2300" dirty="0"/>
              <a:t>42 key stakeholder interviews with representatives from public health, behavioral health, schools and youth serving organizations. </a:t>
            </a:r>
          </a:p>
          <a:p>
            <a:pPr lvl="1"/>
            <a:r>
              <a:rPr lang="en-US" sz="2300" dirty="0"/>
              <a:t>34 focus groups with youth and adults from various communities and sectors. </a:t>
            </a:r>
          </a:p>
          <a:p>
            <a:pPr lvl="1"/>
            <a:r>
              <a:rPr lang="en-US" sz="2300" dirty="0"/>
              <a:t>Comparison focus groups with school staff and parents in Douglas and Larimer Counties, where the youth suicide rates were lower and/or there had not been recent suicide clusters. </a:t>
            </a:r>
          </a:p>
          <a:p>
            <a:pPr marL="0" indent="0">
              <a:buNone/>
            </a:pPr>
            <a:endParaRPr lang="en-US" dirty="0"/>
          </a:p>
          <a:p>
            <a:r>
              <a:rPr lang="en-US" sz="2600" dirty="0"/>
              <a:t>Secondary analysis on data for fatal and nonfatal suicidal behavior. </a:t>
            </a:r>
          </a:p>
          <a:p>
            <a:pPr marL="0" indent="0">
              <a:buNone/>
            </a:pPr>
            <a:endParaRPr lang="en-US" dirty="0"/>
          </a:p>
          <a:p>
            <a:r>
              <a:rPr lang="en-US" sz="2600" dirty="0"/>
              <a:t>Reviewed information on:</a:t>
            </a:r>
          </a:p>
          <a:p>
            <a:pPr lvl="1"/>
            <a:r>
              <a:rPr lang="en-US" sz="2300" dirty="0"/>
              <a:t>Current suicide prevention activities and resources in the four counties and Colorado</a:t>
            </a:r>
          </a:p>
          <a:p>
            <a:pPr lvl="1"/>
            <a:r>
              <a:rPr lang="en-US" sz="2300" dirty="0"/>
              <a:t>Traditional and social media coverage related to suicide in the four counties and state</a:t>
            </a:r>
          </a:p>
          <a:p>
            <a:pPr lvl="1"/>
            <a:r>
              <a:rPr lang="en-US" sz="2300" dirty="0"/>
              <a:t>Publicly-available school P&amp;Ps on suicide intervention, prevention and response after a student suicide or attempt. </a:t>
            </a:r>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85810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Scope of the Problem</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176629" y="1945634"/>
            <a:ext cx="11571111" cy="4225275"/>
          </a:xfrm>
        </p:spPr>
        <p:txBody>
          <a:bodyPr>
            <a:normAutofit/>
          </a:bodyPr>
          <a:lstStyle/>
          <a:p>
            <a:pPr marL="282575" indent="-282575">
              <a:lnSpc>
                <a:spcPct val="120000"/>
              </a:lnSpc>
              <a:spcBef>
                <a:spcPts val="0"/>
              </a:spcBef>
              <a:spcAft>
                <a:spcPts val="0"/>
              </a:spcAft>
            </a:pPr>
            <a:r>
              <a:rPr lang="en-US" sz="2000" dirty="0"/>
              <a:t>In 2017, the number of suicide deaths increased to a new high of 1,175 (giving an age-adjusted rate of 20.9 per 100,000 people).–although rates have remained relatively stable since 2012.</a:t>
            </a:r>
          </a:p>
          <a:p>
            <a:pPr marL="282575" indent="-282575">
              <a:lnSpc>
                <a:spcPct val="120000"/>
              </a:lnSpc>
              <a:spcBef>
                <a:spcPts val="0"/>
              </a:spcBef>
              <a:spcAft>
                <a:spcPts val="0"/>
              </a:spcAft>
            </a:pPr>
            <a:endParaRPr lang="en-US" sz="2000" dirty="0"/>
          </a:p>
          <a:p>
            <a:pPr marL="282575" indent="-282575">
              <a:lnSpc>
                <a:spcPct val="120000"/>
              </a:lnSpc>
              <a:spcBef>
                <a:spcPts val="0"/>
              </a:spcBef>
              <a:spcAft>
                <a:spcPts val="0"/>
              </a:spcAft>
            </a:pPr>
            <a:r>
              <a:rPr lang="en-US" sz="2000" dirty="0"/>
              <a:t>For purposes of comparison, the number of suicide deaths in 2017 exceeded the number of deaths from homicide (279), motor vehicle crash (672), breast cancer (638), influenza and pneumonia (576), unintentional drug overdoses (833),and diabetes (1,017).</a:t>
            </a:r>
          </a:p>
          <a:p>
            <a:pPr marL="282575" indent="-282575">
              <a:lnSpc>
                <a:spcPct val="120000"/>
              </a:lnSpc>
              <a:spcBef>
                <a:spcPts val="0"/>
              </a:spcBef>
              <a:spcAft>
                <a:spcPts val="0"/>
              </a:spcAft>
            </a:pPr>
            <a:endParaRPr lang="en-US" sz="2000" dirty="0"/>
          </a:p>
          <a:p>
            <a:pPr marL="282575" indent="-282575">
              <a:lnSpc>
                <a:spcPct val="120000"/>
              </a:lnSpc>
              <a:spcBef>
                <a:spcPts val="0"/>
              </a:spcBef>
              <a:spcAft>
                <a:spcPts val="0"/>
              </a:spcAft>
            </a:pPr>
            <a:r>
              <a:rPr lang="en-US" sz="2000" dirty="0"/>
              <a:t>In 2016, Colorado ranked fifth in the nation in terms of suicide rates and has consistently been in the top 10 since 2009.</a:t>
            </a:r>
          </a:p>
          <a:p>
            <a:pPr marL="0" indent="0">
              <a:lnSpc>
                <a:spcPct val="120000"/>
              </a:lnSpc>
              <a:spcBef>
                <a:spcPts val="0"/>
              </a:spcBef>
              <a:spcAft>
                <a:spcPts val="0"/>
              </a:spcAft>
              <a:buNone/>
            </a:pPr>
            <a:endParaRPr lang="en-US" sz="2000" dirty="0"/>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24347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Scope of the Problem</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176629" y="1945634"/>
            <a:ext cx="11571111" cy="4225275"/>
          </a:xfrm>
        </p:spPr>
        <p:txBody>
          <a:bodyPr>
            <a:normAutofit fontScale="92500" lnSpcReduction="10000"/>
          </a:bodyPr>
          <a:lstStyle/>
          <a:p>
            <a:pPr marL="282575" indent="-282575">
              <a:lnSpc>
                <a:spcPct val="120000"/>
              </a:lnSpc>
              <a:spcBef>
                <a:spcPts val="0"/>
              </a:spcBef>
              <a:spcAft>
                <a:spcPts val="0"/>
              </a:spcAft>
            </a:pPr>
            <a:r>
              <a:rPr lang="en-US" sz="2000" dirty="0"/>
              <a:t>Between 2015 and 2017 in Colorado, there were 217 suicide deaths of young people between the ages of 10 and 18.</a:t>
            </a:r>
          </a:p>
          <a:p>
            <a:pPr marL="282575" indent="-282575">
              <a:lnSpc>
                <a:spcPct val="120000"/>
              </a:lnSpc>
              <a:spcBef>
                <a:spcPts val="0"/>
              </a:spcBef>
              <a:spcAft>
                <a:spcPts val="0"/>
              </a:spcAft>
            </a:pPr>
            <a:r>
              <a:rPr lang="en-US" sz="2000" dirty="0"/>
              <a:t>According to the 2017 Healthy Kids Colorado Survey, 31.4 percent of Colorado high school students indicated feeling sad or hopeless almost every day for two weeks or more in a row during the previous 12 months. Seventeen percent reported considering suicide, and seven percent reported making one or more suicide attempts in the previous twelve months. These figures mirror trends seen across the country.</a:t>
            </a:r>
          </a:p>
          <a:p>
            <a:pPr marL="282575" indent="-282575">
              <a:lnSpc>
                <a:spcPct val="120000"/>
              </a:lnSpc>
              <a:spcBef>
                <a:spcPts val="0"/>
              </a:spcBef>
              <a:spcAft>
                <a:spcPts val="0"/>
              </a:spcAft>
            </a:pPr>
            <a:r>
              <a:rPr lang="en-US" sz="2000" dirty="0"/>
              <a:t>Significant health disparities persist for students who reported being gay, lesbian, or bisexual; 62.6 percent indicated feeling sad or hopeless (42.5 percent for students who were unsure as to sexual orientation), 44.8 percent reported considering suicide, and 19.9 percent reported attempting suicide in the previous twelve months. Further, unacceptable disparities exist for transgender students, with 32.5 percent reporting an attempt in the past 12 months, compared to 6.3 percent of their cisgender peers.3</a:t>
            </a:r>
          </a:p>
          <a:p>
            <a:pPr marL="282575" indent="-282575">
              <a:lnSpc>
                <a:spcPct val="120000"/>
              </a:lnSpc>
              <a:spcBef>
                <a:spcPts val="0"/>
              </a:spcBef>
              <a:spcAft>
                <a:spcPts val="0"/>
              </a:spcAft>
            </a:pPr>
            <a:r>
              <a:rPr lang="en-US" sz="2000" dirty="0"/>
              <a:t>Transgender students are also three times as likely to report experiencing bullying at school, are over four times less likely to feel safe at school, and are less likely to report having an adult to go to for help.</a:t>
            </a:r>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382838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Scope of the Problem</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310444" y="2084032"/>
            <a:ext cx="11571111" cy="4316556"/>
          </a:xfrm>
        </p:spPr>
        <p:txBody>
          <a:bodyPr>
            <a:normAutofit fontScale="92500" lnSpcReduction="20000"/>
          </a:bodyPr>
          <a:lstStyle/>
          <a:p>
            <a:pPr marL="282575" indent="-282575">
              <a:lnSpc>
                <a:spcPct val="140000"/>
              </a:lnSpc>
              <a:spcBef>
                <a:spcPts val="0"/>
              </a:spcBef>
              <a:spcAft>
                <a:spcPts val="0"/>
              </a:spcAft>
            </a:pPr>
            <a:r>
              <a:rPr lang="en-US" sz="2000" dirty="0"/>
              <a:t>According to the American Foundation for Suicide Prevention (AFSP), on average there are 123 suicides per day in the United States – nearly 45,000 Americans.</a:t>
            </a:r>
          </a:p>
          <a:p>
            <a:pPr marL="282575" indent="-282575">
              <a:lnSpc>
                <a:spcPct val="140000"/>
              </a:lnSpc>
              <a:spcBef>
                <a:spcPts val="0"/>
              </a:spcBef>
              <a:spcAft>
                <a:spcPts val="0"/>
              </a:spcAft>
            </a:pPr>
            <a:endParaRPr lang="en-US" sz="2000" dirty="0"/>
          </a:p>
          <a:p>
            <a:pPr marL="282575" indent="-282575">
              <a:lnSpc>
                <a:spcPct val="140000"/>
              </a:lnSpc>
              <a:spcBef>
                <a:spcPts val="0"/>
              </a:spcBef>
              <a:spcAft>
                <a:spcPts val="0"/>
              </a:spcAft>
            </a:pPr>
            <a:r>
              <a:rPr lang="en-US" sz="2000" dirty="0"/>
              <a:t>AFSP also notes that for every person who dies by suicide, there are approximately 3 attempts, 9 emergency room (ER) visits for suicide attempts, and 27 attempts that do not result in hospitalization or ER visits.</a:t>
            </a:r>
          </a:p>
          <a:p>
            <a:pPr marL="282575" indent="-282575">
              <a:lnSpc>
                <a:spcPct val="140000"/>
              </a:lnSpc>
              <a:spcBef>
                <a:spcPts val="0"/>
              </a:spcBef>
              <a:spcAft>
                <a:spcPts val="0"/>
              </a:spcAft>
            </a:pPr>
            <a:endParaRPr lang="en-US" sz="2000" dirty="0"/>
          </a:p>
          <a:p>
            <a:pPr marL="282575" indent="-282575">
              <a:lnSpc>
                <a:spcPct val="140000"/>
              </a:lnSpc>
              <a:spcBef>
                <a:spcPts val="0"/>
              </a:spcBef>
              <a:spcAft>
                <a:spcPts val="0"/>
              </a:spcAft>
            </a:pPr>
            <a:r>
              <a:rPr lang="en-US" sz="2000" dirty="0"/>
              <a:t>More specifically related to youth, a recent study in the journal </a:t>
            </a:r>
            <a:r>
              <a:rPr lang="en-US" sz="2000" i="1" dirty="0"/>
              <a:t>Pediatrics</a:t>
            </a:r>
            <a:r>
              <a:rPr lang="en-US" sz="2000" dirty="0"/>
              <a:t> found that from 2008 to 2015, the number of children and youth who were seen in the ER or admitted to the hospital for suicidal ideation or attempts dramatically increased.</a:t>
            </a:r>
          </a:p>
          <a:p>
            <a:pPr marL="282575" indent="-282575">
              <a:lnSpc>
                <a:spcPct val="140000"/>
              </a:lnSpc>
              <a:spcBef>
                <a:spcPts val="0"/>
              </a:spcBef>
              <a:spcAft>
                <a:spcPts val="0"/>
              </a:spcAft>
            </a:pPr>
            <a:endParaRPr lang="en-US" sz="2000" dirty="0"/>
          </a:p>
          <a:p>
            <a:pPr marL="282575" indent="-282575">
              <a:lnSpc>
                <a:spcPct val="140000"/>
              </a:lnSpc>
              <a:spcBef>
                <a:spcPts val="0"/>
              </a:spcBef>
              <a:spcAft>
                <a:spcPts val="0"/>
              </a:spcAft>
            </a:pPr>
            <a:r>
              <a:rPr lang="en-US" sz="2000" dirty="0"/>
              <a:t>In 2016 the Centers for Disease Control and Prevention (CDC) published data showing that middle school children now are as likely to die by suicide as from traffic accidents.</a:t>
            </a:r>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982334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Key  findings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2062975"/>
            <a:ext cx="11571111" cy="4412887"/>
          </a:xfrm>
        </p:spPr>
        <p:txBody>
          <a:bodyPr anchor="t">
            <a:normAutofit/>
          </a:bodyPr>
          <a:lstStyle/>
          <a:p>
            <a:r>
              <a:rPr lang="en-US" sz="2600" dirty="0"/>
              <a:t>Findings from the study’s analysis center on what was learned through both the key informant interviews and the focus groups regarding:</a:t>
            </a:r>
          </a:p>
          <a:p>
            <a:endParaRPr lang="en-US" sz="2600" dirty="0"/>
          </a:p>
          <a:p>
            <a:pPr lvl="1"/>
            <a:r>
              <a:rPr lang="en-US" sz="2300" dirty="0"/>
              <a:t>Perceptions and opinions of how youth suicide has impacted these four counties</a:t>
            </a:r>
          </a:p>
          <a:p>
            <a:pPr marL="324000" lvl="1" indent="0">
              <a:buNone/>
            </a:pPr>
            <a:endParaRPr lang="en-US" sz="2300" dirty="0"/>
          </a:p>
          <a:p>
            <a:pPr lvl="1"/>
            <a:r>
              <a:rPr lang="en-US" sz="2300" dirty="0"/>
              <a:t>Common risk and protective factors across the four counties</a:t>
            </a:r>
          </a:p>
          <a:p>
            <a:pPr lvl="1"/>
            <a:endParaRPr lang="en-US" sz="2300" dirty="0"/>
          </a:p>
          <a:p>
            <a:pPr lvl="1"/>
            <a:r>
              <a:rPr lang="en-US" sz="2300" dirty="0"/>
              <a:t>Common barriers and facilitators of youth suicide prevention across the four counties </a:t>
            </a:r>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672856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Key findings – perceptions of  impact on communities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2062975"/>
            <a:ext cx="11571111" cy="4412887"/>
          </a:xfrm>
        </p:spPr>
        <p:txBody>
          <a:bodyPr anchor="t">
            <a:normAutofit/>
          </a:bodyPr>
          <a:lstStyle/>
          <a:p>
            <a:r>
              <a:rPr lang="en-US" sz="2600" dirty="0"/>
              <a:t>Compassion fatigue  </a:t>
            </a:r>
          </a:p>
          <a:p>
            <a:r>
              <a:rPr lang="en-US" sz="2600" dirty="0"/>
              <a:t>Norming of suicidal behavior </a:t>
            </a:r>
          </a:p>
          <a:p>
            <a:r>
              <a:rPr lang="en-US" sz="2600" dirty="0"/>
              <a:t>Parents and youth feeling unprepared to recognize and respond</a:t>
            </a:r>
          </a:p>
          <a:p>
            <a:r>
              <a:rPr lang="en-US" sz="2600" dirty="0"/>
              <a:t>Secondary trauma and hyper vigilance</a:t>
            </a:r>
          </a:p>
          <a:p>
            <a:r>
              <a:rPr lang="en-US" sz="2600" dirty="0"/>
              <a:t>Galvanizing community and increased efforts</a:t>
            </a:r>
          </a:p>
          <a:p>
            <a:pPr marL="0" indent="0">
              <a:buNone/>
            </a:pPr>
            <a:endParaRPr lang="en-US" sz="2600" dirty="0"/>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739190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C28A-C860-4182-A8AD-D437D27B7DF1}"/>
              </a:ext>
            </a:extLst>
          </p:cNvPr>
          <p:cNvSpPr>
            <a:spLocks noGrp="1"/>
          </p:cNvSpPr>
          <p:nvPr>
            <p:ph type="title"/>
          </p:nvPr>
        </p:nvSpPr>
        <p:spPr/>
        <p:txBody>
          <a:bodyPr/>
          <a:lstStyle/>
          <a:p>
            <a:r>
              <a:rPr lang="en-US" dirty="0"/>
              <a:t>Key findings – risk factors-Key Informant interviews</a:t>
            </a:r>
          </a:p>
        </p:txBody>
      </p:sp>
      <p:sp>
        <p:nvSpPr>
          <p:cNvPr id="3" name="Content Placeholder 2">
            <a:extLst>
              <a:ext uri="{FF2B5EF4-FFF2-40B4-BE49-F238E27FC236}">
                <a16:creationId xmlns:a16="http://schemas.microsoft.com/office/drawing/2014/main" id="{89E98669-8599-4230-B3C3-E6821E26C5AB}"/>
              </a:ext>
            </a:extLst>
          </p:cNvPr>
          <p:cNvSpPr>
            <a:spLocks noGrp="1"/>
          </p:cNvSpPr>
          <p:nvPr>
            <p:ph idx="1"/>
          </p:nvPr>
        </p:nvSpPr>
        <p:spPr>
          <a:xfrm>
            <a:off x="282222" y="2062975"/>
            <a:ext cx="11571111" cy="4412887"/>
          </a:xfrm>
        </p:spPr>
        <p:txBody>
          <a:bodyPr anchor="t">
            <a:normAutofit/>
          </a:bodyPr>
          <a:lstStyle/>
          <a:p>
            <a:r>
              <a:rPr lang="en-US" sz="2600" dirty="0"/>
              <a:t>Boom and bust economy and economic uncertainty</a:t>
            </a:r>
          </a:p>
          <a:p>
            <a:r>
              <a:rPr lang="en-US" sz="2600" dirty="0"/>
              <a:t>Western mentality of independence over interdependence-devaluing help seeking</a:t>
            </a:r>
          </a:p>
          <a:p>
            <a:r>
              <a:rPr lang="en-US" sz="2600" dirty="0"/>
              <a:t>Stigma/taboo of mental health conditions and suicide</a:t>
            </a:r>
          </a:p>
          <a:p>
            <a:r>
              <a:rPr lang="en-US" sz="2600" dirty="0"/>
              <a:t>Adult suicides</a:t>
            </a:r>
          </a:p>
          <a:p>
            <a:pPr marL="0" indent="0">
              <a:buNone/>
            </a:pPr>
            <a:endParaRPr lang="en-US" sz="2300" dirty="0"/>
          </a:p>
        </p:txBody>
      </p:sp>
      <p:pic>
        <p:nvPicPr>
          <p:cNvPr id="4" name="Picture 3">
            <a:extLst>
              <a:ext uri="{FF2B5EF4-FFF2-40B4-BE49-F238E27FC236}">
                <a16:creationId xmlns:a16="http://schemas.microsoft.com/office/drawing/2014/main" id="{E2D259E8-4C8A-4526-AB34-3325E3BCC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197" y="6583151"/>
            <a:ext cx="4026090" cy="146577"/>
          </a:xfrm>
          <a:prstGeom prst="rect">
            <a:avLst/>
          </a:prstGeom>
        </p:spPr>
      </p:pic>
      <p:sp>
        <p:nvSpPr>
          <p:cNvPr id="5" name="Slide Number Placeholder 4">
            <a:extLst>
              <a:ext uri="{FF2B5EF4-FFF2-40B4-BE49-F238E27FC236}">
                <a16:creationId xmlns:a16="http://schemas.microsoft.com/office/drawing/2014/main" id="{19A0AD57-A9FD-49DE-9885-CE976209990D}"/>
              </a:ext>
            </a:extLst>
          </p:cNvPr>
          <p:cNvSpPr>
            <a:spLocks noGrp="1"/>
          </p:cNvSpPr>
          <p:nvPr>
            <p:ph type="sldNum" sz="quarter" idx="12"/>
          </p:nvPr>
        </p:nvSpPr>
        <p:spPr>
          <a:xfrm>
            <a:off x="10558300" y="6400588"/>
            <a:ext cx="1052508" cy="365125"/>
          </a:xfrm>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3856435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06D5A93FA5BC46B8E18395807DA305" ma:contentTypeVersion="13" ma:contentTypeDescription="Create a new document." ma:contentTypeScope="" ma:versionID="0bb12ff984b751f102a498c4ce6fc45c">
  <xsd:schema xmlns:xsd="http://www.w3.org/2001/XMLSchema" xmlns:xs="http://www.w3.org/2001/XMLSchema" xmlns:p="http://schemas.microsoft.com/office/2006/metadata/properties" xmlns:ns3="df01a59e-5527-40a3-b5ca-f636f53753c7" xmlns:ns4="e2cc3342-7e4a-445f-ab06-95cf3352a4b7" targetNamespace="http://schemas.microsoft.com/office/2006/metadata/properties" ma:root="true" ma:fieldsID="cd5187504548fde6fdbcdc1dd852d351" ns3:_="" ns4:_="">
    <xsd:import namespace="df01a59e-5527-40a3-b5ca-f636f53753c7"/>
    <xsd:import namespace="e2cc3342-7e4a-445f-ab06-95cf3352a4b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01a59e-5527-40a3-b5ca-f636f53753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cc3342-7e4a-445f-ab06-95cf3352a4b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907699e8-e0f7-4db0-9ece-2d75e1d98b0e" ContentTypeId="0x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6F5C1-3DCC-43FA-A193-0AAA2AFE27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01a59e-5527-40a3-b5ca-f636f53753c7"/>
    <ds:schemaRef ds:uri="e2cc3342-7e4a-445f-ab06-95cf3352a4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EC1513-6507-4CA2-A3D1-B3EF8A09E702}">
  <ds:schemaRefs>
    <ds:schemaRef ds:uri="Microsoft.SharePoint.Taxonomy.ContentTypeSync"/>
  </ds:schemaRefs>
</ds:datastoreItem>
</file>

<file path=customXml/itemProps3.xml><?xml version="1.0" encoding="utf-8"?>
<ds:datastoreItem xmlns:ds="http://schemas.openxmlformats.org/officeDocument/2006/customXml" ds:itemID="{D173780B-74F8-446C-B6FF-FBA99C918FD0}">
  <ds:schemaRefs>
    <ds:schemaRef ds:uri="http://schemas.microsoft.com/sharepoint/v3/contenttype/forms"/>
  </ds:schemaRefs>
</ds:datastoreItem>
</file>

<file path=customXml/itemProps4.xml><?xml version="1.0" encoding="utf-8"?>
<ds:datastoreItem xmlns:ds="http://schemas.openxmlformats.org/officeDocument/2006/customXml" ds:itemID="{326882F8-35B4-47F8-AED1-FB969F77B490}">
  <ds:schemaRefs>
    <ds:schemaRef ds:uri="http://purl.org/dc/terms/"/>
    <ds:schemaRef ds:uri="http://purl.org/dc/dcmitype/"/>
    <ds:schemaRef ds:uri="http://schemas.openxmlformats.org/package/2006/metadata/core-properties"/>
    <ds:schemaRef ds:uri="http://schemas.microsoft.com/office/2006/documentManagement/types"/>
    <ds:schemaRef ds:uri="e2cc3342-7e4a-445f-ab06-95cf3352a4b7"/>
    <ds:schemaRef ds:uri="http://purl.org/dc/elements/1.1/"/>
    <ds:schemaRef ds:uri="http://schemas.microsoft.com/office/2006/metadata/properties"/>
    <ds:schemaRef ds:uri="http://schemas.microsoft.com/office/infopath/2007/PartnerControls"/>
    <ds:schemaRef ds:uri="df01a59e-5527-40a3-b5ca-f636f53753c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1665</TotalTime>
  <Words>6411</Words>
  <Application>Microsoft Office PowerPoint</Application>
  <PresentationFormat>Widescreen</PresentationFormat>
  <Paragraphs>363</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Gill Sans MT</vt:lpstr>
      <vt:lpstr>Wingdings 2</vt:lpstr>
      <vt:lpstr>Dividend</vt:lpstr>
      <vt:lpstr>Community Conversations to Inform Youth Suicide Prevention</vt:lpstr>
      <vt:lpstr>Background and Purpose</vt:lpstr>
      <vt:lpstr>Study Approach</vt:lpstr>
      <vt:lpstr>Scope of the Problem</vt:lpstr>
      <vt:lpstr>Scope of the Problem</vt:lpstr>
      <vt:lpstr>Scope of the Problem</vt:lpstr>
      <vt:lpstr>Key  findings</vt:lpstr>
      <vt:lpstr>Key findings – perceptions of  impact on communities</vt:lpstr>
      <vt:lpstr>Key findings – risk factors-Key Informant interviews</vt:lpstr>
      <vt:lpstr>Key findings – risk factors-Focus Groups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findings – Existing protective factors</vt:lpstr>
      <vt:lpstr>Key findings – Suicide intervention and prevention activities</vt:lpstr>
      <vt:lpstr>Key findings – barriers and facilitators of prevention</vt:lpstr>
      <vt:lpstr>County specific findings</vt:lpstr>
      <vt:lpstr>County specific findings</vt:lpstr>
      <vt:lpstr>County specific findings</vt:lpstr>
      <vt:lpstr>County specific findings</vt:lpstr>
      <vt:lpstr>Limitations</vt:lpstr>
      <vt:lpstr>Recommendations</vt:lpstr>
      <vt:lpstr>Douglas County Mental Health Initiative Key Takeaways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Conversations to Inform Youth Suicide Prevention</dc:title>
  <dc:creator>Shannon Breitzman</dc:creator>
  <cp:lastModifiedBy>Rhonda Gentry</cp:lastModifiedBy>
  <cp:revision>87</cp:revision>
  <cp:lastPrinted>2018-08-28T00:26:53Z</cp:lastPrinted>
  <dcterms:created xsi:type="dcterms:W3CDTF">2018-08-20T18:32:07Z</dcterms:created>
  <dcterms:modified xsi:type="dcterms:W3CDTF">2019-08-07T19:00:16Z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0x0101003E06D5A93FA5BC46B8E18395807DA305</vt:lpwstr>
  </property>
</Properties>
</file>